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48" r:id="rId1"/>
  </p:sldMasterIdLst>
  <p:notesMasterIdLst>
    <p:notesMasterId r:id="rId24"/>
  </p:notesMasterIdLst>
  <p:handoutMasterIdLst>
    <p:handoutMasterId r:id="rId25"/>
  </p:handoutMasterIdLst>
  <p:sldIdLst>
    <p:sldId id="275" r:id="rId2"/>
    <p:sldId id="278" r:id="rId3"/>
    <p:sldId id="277" r:id="rId4"/>
    <p:sldId id="469" r:id="rId5"/>
    <p:sldId id="470" r:id="rId6"/>
    <p:sldId id="471" r:id="rId7"/>
    <p:sldId id="472" r:id="rId8"/>
    <p:sldId id="473" r:id="rId9"/>
    <p:sldId id="474" r:id="rId10"/>
    <p:sldId id="475" r:id="rId11"/>
    <p:sldId id="476" r:id="rId12"/>
    <p:sldId id="477" r:id="rId13"/>
    <p:sldId id="478" r:id="rId14"/>
    <p:sldId id="479" r:id="rId15"/>
    <p:sldId id="480" r:id="rId16"/>
    <p:sldId id="481" r:id="rId17"/>
    <p:sldId id="482" r:id="rId18"/>
    <p:sldId id="483" r:id="rId19"/>
    <p:sldId id="484" r:id="rId20"/>
    <p:sldId id="485" r:id="rId21"/>
    <p:sldId id="486" r:id="rId22"/>
    <p:sldId id="265" r:id="rId23"/>
  </p:sldIdLst>
  <p:sldSz cx="12192000" cy="6858000"/>
  <p:notesSz cx="6858000" cy="9144000"/>
  <p:defaultTex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structions" id="{6B6F41E5-ADE0-4049-9D03-C1D5A213C170}">
          <p14:sldIdLst/>
        </p14:section>
        <p14:section name="Icons" id="{3AA00A7E-FD10-F246-957C-4677214CFEF0}">
          <p14:sldIdLst/>
        </p14:section>
        <p14:section name="Title Slides" id="{D6F2A720-F1B6-5F48-9920-E0F987814051}">
          <p14:sldIdLst>
            <p14:sldId id="275"/>
          </p14:sldIdLst>
        </p14:section>
        <p14:section name="Divider Slides" id="{1F19D069-FFC6-BD43-A661-EEBD5A3D44C1}">
          <p14:sldIdLst>
            <p14:sldId id="278"/>
          </p14:sldIdLst>
        </p14:section>
        <p14:section name="Content Slides" id="{9CC85457-1494-2440-93BF-0321E8B4FE1B}">
          <p14:sldIdLst>
            <p14:sldId id="277"/>
            <p14:sldId id="469"/>
            <p14:sldId id="470"/>
            <p14:sldId id="471"/>
            <p14:sldId id="472"/>
            <p14:sldId id="473"/>
            <p14:sldId id="474"/>
            <p14:sldId id="475"/>
            <p14:sldId id="476"/>
            <p14:sldId id="477"/>
            <p14:sldId id="478"/>
            <p14:sldId id="479"/>
            <p14:sldId id="480"/>
            <p14:sldId id="481"/>
            <p14:sldId id="482"/>
            <p14:sldId id="483"/>
            <p14:sldId id="484"/>
            <p14:sldId id="485"/>
            <p14:sldId id="486"/>
          </p14:sldIdLst>
        </p14:section>
        <p14:section name="End Slides" id="{49174924-B3D9-F54B-8F48-6AFCE3A12449}">
          <p14:sldIdLst>
            <p14:sldId id="265"/>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887DA"/>
    <a:srgbClr val="DADDE7"/>
    <a:srgbClr val="A1A8BC"/>
    <a:srgbClr val="E5F4F5"/>
    <a:srgbClr val="122459"/>
    <a:srgbClr val="5A668B"/>
    <a:srgbClr val="FFF1E6"/>
    <a:srgbClr val="F7D7B9"/>
    <a:srgbClr val="F09C4D"/>
    <a:srgbClr val="F3B98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65" autoAdjust="0"/>
    <p:restoredTop sz="96461" autoAdjust="0"/>
  </p:normalViewPr>
  <p:slideViewPr>
    <p:cSldViewPr snapToGrid="0" showGuides="1">
      <p:cViewPr>
        <p:scale>
          <a:sx n="104" d="100"/>
          <a:sy n="104" d="100"/>
        </p:scale>
        <p:origin x="-88" y="200"/>
      </p:cViewPr>
      <p:guideLst/>
    </p:cSldViewPr>
  </p:slideViewPr>
  <p:notesTextViewPr>
    <p:cViewPr>
      <p:scale>
        <a:sx n="3" d="2"/>
        <a:sy n="3" d="2"/>
      </p:scale>
      <p:origin x="0" y="0"/>
    </p:cViewPr>
  </p:notesTextViewPr>
  <p:sorterViewPr>
    <p:cViewPr>
      <p:scale>
        <a:sx n="62" d="100"/>
        <a:sy n="62" d="100"/>
      </p:scale>
      <p:origin x="0" y="5146"/>
    </p:cViewPr>
  </p:sorterViewPr>
  <p:notesViewPr>
    <p:cSldViewPr snapToGrid="0">
      <p:cViewPr varScale="1">
        <p:scale>
          <a:sx n="117" d="100"/>
          <a:sy n="117" d="100"/>
        </p:scale>
        <p:origin x="4648" y="1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latin typeface="Arial" panose="020B0604020202020204" pitchFamily="34" charset="0"/>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689E0E8-7078-484F-B952-24E19316F184}" type="datetimeFigureOut">
              <a:rPr lang="en-US" smtClean="0">
                <a:latin typeface="Arial" panose="020B0604020202020204" pitchFamily="34" charset="0"/>
              </a:rPr>
              <a:t>2/26/26</a:t>
            </a:fld>
            <a:endParaRPr lang="en-US" dirty="0">
              <a:latin typeface="Arial" panose="020B0604020202020204" pitchFamily="34" charset="0"/>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latin typeface="Arial" panose="020B0604020202020204" pitchFamily="34" charset="0"/>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A167384-6885-7A47-BDC5-58C7CFF4F056}" type="slidenum">
              <a:rPr lang="en-US" smtClean="0">
                <a:latin typeface="Arial" panose="020B0604020202020204" pitchFamily="34" charset="0"/>
              </a:rPr>
              <a:t>‹#›</a:t>
            </a:fld>
            <a:endParaRPr lang="en-US" dirty="0">
              <a:latin typeface="Arial" panose="020B0604020202020204" pitchFamily="34" charset="0"/>
            </a:endParaRPr>
          </a:p>
        </p:txBody>
      </p:sp>
    </p:spTree>
    <p:extLst>
      <p:ext uri="{BB962C8B-B14F-4D97-AF65-F5344CB8AC3E}">
        <p14:creationId xmlns:p14="http://schemas.microsoft.com/office/powerpoint/2010/main" val="1157281761"/>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Arial" panose="020B0604020202020204" pitchFamily="34" charset="0"/>
              </a:defRPr>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Arial" panose="020B0604020202020204" pitchFamily="34" charset="0"/>
              </a:defRPr>
            </a:lvl1pPr>
          </a:lstStyle>
          <a:p>
            <a:fld id="{BBEB936B-FE89-4344-982F-3EA728D5E6E3}" type="datetimeFigureOut">
              <a:rPr lang="en-GB" smtClean="0"/>
              <a:pPr/>
              <a:t>26/02/2026</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Arial" panose="020B0604020202020204" pitchFamily="34" charset="0"/>
              </a:defRPr>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Arial" panose="020B0604020202020204" pitchFamily="34" charset="0"/>
              </a:defRPr>
            </a:lvl1pPr>
          </a:lstStyle>
          <a:p>
            <a:fld id="{43007C13-8B10-4110-B449-2E65250C9065}" type="slidenum">
              <a:rPr lang="en-GB" smtClean="0"/>
              <a:pPr/>
              <a:t>‹#›</a:t>
            </a:fld>
            <a:endParaRPr lang="en-GB" dirty="0"/>
          </a:p>
        </p:txBody>
      </p:sp>
    </p:spTree>
    <p:extLst>
      <p:ext uri="{BB962C8B-B14F-4D97-AF65-F5344CB8AC3E}">
        <p14:creationId xmlns:p14="http://schemas.microsoft.com/office/powerpoint/2010/main" val="338586903"/>
      </p:ext>
    </p:extLst>
  </p:cSld>
  <p:clrMap bg1="lt1" tx1="dk1" bg2="lt2" tx2="dk2" accent1="accent1" accent2="accent2" accent3="accent3" accent4="accent4" accent5="accent5" accent6="accent6" hlink="hlink" folHlink="folHlink"/>
  <p:notesStyle>
    <a:lvl1pPr marL="0" algn="l" defTabSz="914377" rtl="0" eaLnBrk="1" latinLnBrk="0" hangingPunct="1">
      <a:defRPr sz="1200" b="0" i="0" kern="1200">
        <a:solidFill>
          <a:schemeClr val="tx1"/>
        </a:solidFill>
        <a:latin typeface="Arial" panose="020B0604020202020204" pitchFamily="34" charset="0"/>
        <a:ea typeface="+mn-ea"/>
        <a:cs typeface="+mn-cs"/>
      </a:defRPr>
    </a:lvl1pPr>
    <a:lvl2pPr marL="457189" algn="l" defTabSz="914377" rtl="0" eaLnBrk="1" latinLnBrk="0" hangingPunct="1">
      <a:defRPr sz="1200" b="0" i="0" kern="1200">
        <a:solidFill>
          <a:schemeClr val="tx1"/>
        </a:solidFill>
        <a:latin typeface="Arial" panose="020B0604020202020204" pitchFamily="34" charset="0"/>
        <a:ea typeface="+mn-ea"/>
        <a:cs typeface="+mn-cs"/>
      </a:defRPr>
    </a:lvl2pPr>
    <a:lvl3pPr marL="914377" algn="l" defTabSz="914377" rtl="0" eaLnBrk="1" latinLnBrk="0" hangingPunct="1">
      <a:defRPr sz="1200" b="0" i="0" kern="1200">
        <a:solidFill>
          <a:schemeClr val="tx1"/>
        </a:solidFill>
        <a:latin typeface="Arial" panose="020B0604020202020204" pitchFamily="34" charset="0"/>
        <a:ea typeface="+mn-ea"/>
        <a:cs typeface="+mn-cs"/>
      </a:defRPr>
    </a:lvl3pPr>
    <a:lvl4pPr marL="1371566" algn="l" defTabSz="914377" rtl="0" eaLnBrk="1" latinLnBrk="0" hangingPunct="1">
      <a:defRPr sz="1200" b="0" i="0" kern="1200">
        <a:solidFill>
          <a:schemeClr val="tx1"/>
        </a:solidFill>
        <a:latin typeface="Arial" panose="020B0604020202020204" pitchFamily="34" charset="0"/>
        <a:ea typeface="+mn-ea"/>
        <a:cs typeface="+mn-cs"/>
      </a:defRPr>
    </a:lvl4pPr>
    <a:lvl5pPr marL="1828754" algn="l" defTabSz="914377" rtl="0" eaLnBrk="1" latinLnBrk="0" hangingPunct="1">
      <a:defRPr sz="1200" b="0" i="0" kern="1200">
        <a:solidFill>
          <a:schemeClr val="tx1"/>
        </a:solidFill>
        <a:latin typeface="Arial" panose="020B0604020202020204" pitchFamily="34" charset="0"/>
        <a:ea typeface="+mn-ea"/>
        <a:cs typeface="+mn-cs"/>
      </a:defRPr>
    </a:lvl5pPr>
    <a:lvl6pPr marL="2285943" algn="l" defTabSz="914377" rtl="0" eaLnBrk="1" latinLnBrk="0" hangingPunct="1">
      <a:defRPr sz="1200" kern="1200">
        <a:solidFill>
          <a:schemeClr val="tx1"/>
        </a:solidFill>
        <a:latin typeface="+mn-lt"/>
        <a:ea typeface="+mn-ea"/>
        <a:cs typeface="+mn-cs"/>
      </a:defRPr>
    </a:lvl6pPr>
    <a:lvl7pPr marL="2743131" algn="l" defTabSz="914377" rtl="0" eaLnBrk="1" latinLnBrk="0" hangingPunct="1">
      <a:defRPr sz="1200" kern="1200">
        <a:solidFill>
          <a:schemeClr val="tx1"/>
        </a:solidFill>
        <a:latin typeface="+mn-lt"/>
        <a:ea typeface="+mn-ea"/>
        <a:cs typeface="+mn-cs"/>
      </a:defRPr>
    </a:lvl7pPr>
    <a:lvl8pPr marL="3200320" algn="l" defTabSz="914377" rtl="0" eaLnBrk="1" latinLnBrk="0" hangingPunct="1">
      <a:defRPr sz="1200" kern="1200">
        <a:solidFill>
          <a:schemeClr val="tx1"/>
        </a:solidFill>
        <a:latin typeface="+mn-lt"/>
        <a:ea typeface="+mn-ea"/>
        <a:cs typeface="+mn-cs"/>
      </a:defRPr>
    </a:lvl8pPr>
    <a:lvl9pPr marL="3657509" algn="l" defTabSz="914377"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3007C13-8B10-4110-B449-2E65250C9065}" type="slidenum">
              <a:rPr lang="en-GB" smtClean="0"/>
              <a:pPr/>
              <a:t>2</a:t>
            </a:fld>
            <a:endParaRPr lang="en-GB" dirty="0"/>
          </a:p>
        </p:txBody>
      </p:sp>
    </p:spTree>
    <p:extLst>
      <p:ext uri="{BB962C8B-B14F-4D97-AF65-F5344CB8AC3E}">
        <p14:creationId xmlns:p14="http://schemas.microsoft.com/office/powerpoint/2010/main" val="227910577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jp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jp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DEE5DE6-BA5C-01D2-7BA6-811F1AA80605}"/>
              </a:ext>
            </a:extLst>
          </p:cNvPr>
          <p:cNvPicPr>
            <a:picLocks/>
          </p:cNvPicPr>
          <p:nvPr userDrawn="1"/>
        </p:nvPicPr>
        <p:blipFill>
          <a:blip r:embed="rId2"/>
          <a:srcRect/>
          <a:stretch/>
        </p:blipFill>
        <p:spPr>
          <a:xfrm>
            <a:off x="0" y="-7151"/>
            <a:ext cx="12192000" cy="6865151"/>
          </a:xfrm>
          <a:prstGeom prst="rect">
            <a:avLst/>
          </a:prstGeom>
        </p:spPr>
      </p:pic>
      <p:sp>
        <p:nvSpPr>
          <p:cNvPr id="2" name="Title 1"/>
          <p:cNvSpPr>
            <a:spLocks noGrp="1"/>
          </p:cNvSpPr>
          <p:nvPr>
            <p:ph type="title"/>
          </p:nvPr>
        </p:nvSpPr>
        <p:spPr>
          <a:xfrm>
            <a:off x="470066" y="2085818"/>
            <a:ext cx="11247336" cy="984251"/>
          </a:xfrm>
        </p:spPr>
        <p:txBody>
          <a:bodyPr/>
          <a:lstStyle>
            <a:lvl1pPr>
              <a:defRPr sz="5400" b="0" i="0">
                <a:solidFill>
                  <a:schemeClr val="bg1"/>
                </a:solidFill>
              </a:defRPr>
            </a:lvl1pPr>
          </a:lstStyle>
          <a:p>
            <a:r>
              <a:rPr lang="en-US"/>
              <a:t>Click to edit Master title style</a:t>
            </a:r>
            <a:endParaRPr lang="en-GB" dirty="0"/>
          </a:p>
        </p:txBody>
      </p:sp>
      <p:sp>
        <p:nvSpPr>
          <p:cNvPr id="16" name="Text Placeholder 15">
            <a:extLst>
              <a:ext uri="{FF2B5EF4-FFF2-40B4-BE49-F238E27FC236}">
                <a16:creationId xmlns:a16="http://schemas.microsoft.com/office/drawing/2014/main" id="{E22AC0F9-6B01-A7B2-C09F-ECFD5DC6E9D9}"/>
              </a:ext>
            </a:extLst>
          </p:cNvPr>
          <p:cNvSpPr>
            <a:spLocks noGrp="1"/>
          </p:cNvSpPr>
          <p:nvPr>
            <p:ph type="body" sz="quarter" idx="11" hasCustomPrompt="1"/>
          </p:nvPr>
        </p:nvSpPr>
        <p:spPr>
          <a:xfrm>
            <a:off x="472458" y="4422433"/>
            <a:ext cx="11244880" cy="825755"/>
          </a:xfrm>
          <a:prstGeom prst="rect">
            <a:avLst/>
          </a:prstGeom>
        </p:spPr>
        <p:txBody>
          <a:bodyPr/>
          <a:lstStyle>
            <a:lvl1pPr marL="0" indent="0">
              <a:buNone/>
              <a:defRPr sz="2000" b="0" i="0">
                <a:solidFill>
                  <a:schemeClr val="bg1"/>
                </a:solidFill>
              </a:defRPr>
            </a:lvl1pPr>
            <a:lvl2pPr marL="195067" indent="0">
              <a:buNone/>
              <a:defRPr sz="2667"/>
            </a:lvl2pPr>
            <a:lvl3pPr marL="377943" indent="0">
              <a:buNone/>
              <a:defRPr sz="2667"/>
            </a:lvl3pPr>
            <a:lvl4pPr marL="1371566" indent="0">
              <a:buNone/>
              <a:defRPr sz="2667"/>
            </a:lvl4pPr>
            <a:lvl5pPr marL="1828754" indent="0">
              <a:buNone/>
              <a:defRPr sz="2667"/>
            </a:lvl5pPr>
          </a:lstStyle>
          <a:p>
            <a:pPr lvl="0"/>
            <a:r>
              <a:rPr lang="en-US" dirty="0"/>
              <a:t>Click to edit Subline text styles </a:t>
            </a:r>
          </a:p>
        </p:txBody>
      </p:sp>
      <p:sp>
        <p:nvSpPr>
          <p:cNvPr id="19" name="Text Placeholder 15">
            <a:extLst>
              <a:ext uri="{FF2B5EF4-FFF2-40B4-BE49-F238E27FC236}">
                <a16:creationId xmlns:a16="http://schemas.microsoft.com/office/drawing/2014/main" id="{785B9623-3A5E-76D6-87C6-7F7B8F24F845}"/>
              </a:ext>
            </a:extLst>
          </p:cNvPr>
          <p:cNvSpPr>
            <a:spLocks noGrp="1"/>
          </p:cNvSpPr>
          <p:nvPr>
            <p:ph type="body" sz="quarter" idx="12" hasCustomPrompt="1"/>
          </p:nvPr>
        </p:nvSpPr>
        <p:spPr>
          <a:xfrm>
            <a:off x="472458" y="5260679"/>
            <a:ext cx="2969288" cy="257767"/>
          </a:xfrm>
          <a:prstGeom prst="rect">
            <a:avLst/>
          </a:prstGeom>
        </p:spPr>
        <p:txBody>
          <a:bodyPr/>
          <a:lstStyle>
            <a:lvl1pPr marL="0" indent="0">
              <a:buNone/>
              <a:defRPr sz="1200" b="0" i="0">
                <a:solidFill>
                  <a:schemeClr val="bg1"/>
                </a:solidFill>
              </a:defRPr>
            </a:lvl1pPr>
            <a:lvl2pPr marL="195067" indent="0">
              <a:buNone/>
              <a:defRPr sz="2667"/>
            </a:lvl2pPr>
            <a:lvl3pPr marL="377943" indent="0">
              <a:buNone/>
              <a:defRPr sz="2667"/>
            </a:lvl3pPr>
            <a:lvl4pPr marL="1371566" indent="0">
              <a:buNone/>
              <a:defRPr sz="2667"/>
            </a:lvl4pPr>
            <a:lvl5pPr marL="1828754" indent="0">
              <a:buNone/>
              <a:defRPr sz="2667"/>
            </a:lvl5pPr>
          </a:lstStyle>
          <a:p>
            <a:pPr lvl="0"/>
            <a:r>
              <a:rPr lang="en-US" dirty="0"/>
              <a:t>Date</a:t>
            </a:r>
          </a:p>
        </p:txBody>
      </p:sp>
      <p:sp>
        <p:nvSpPr>
          <p:cNvPr id="8" name="Slide Number Placeholder 5">
            <a:extLst>
              <a:ext uri="{FF2B5EF4-FFF2-40B4-BE49-F238E27FC236}">
                <a16:creationId xmlns:a16="http://schemas.microsoft.com/office/drawing/2014/main" id="{E664DFBC-B5FD-5AA5-D7C3-430A8BE19CD4}"/>
              </a:ext>
            </a:extLst>
          </p:cNvPr>
          <p:cNvSpPr txBox="1">
            <a:spLocks/>
          </p:cNvSpPr>
          <p:nvPr userDrawn="1"/>
        </p:nvSpPr>
        <p:spPr>
          <a:xfrm>
            <a:off x="11183217" y="6337277"/>
            <a:ext cx="533400" cy="196851"/>
          </a:xfrm>
          <a:prstGeom prst="rect">
            <a:avLst/>
          </a:prstGeom>
        </p:spPr>
        <p:txBody>
          <a:bodyPr vert="horz" lIns="0" tIns="0" rIns="0" bIns="0" rtlCol="0" anchor="ctr"/>
          <a:lstStyle>
            <a:defPPr>
              <a:defRPr lang="en-US"/>
            </a:defPPr>
            <a:lvl1pPr marL="0" algn="r" defTabSz="914377" rtl="0" eaLnBrk="1" latinLnBrk="0" hangingPunct="1">
              <a:defRPr sz="950" b="1" i="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fld id="{33AA3FBC-51B8-426A-8893-284E5C1F6D1D}" type="slidenum">
              <a:rPr lang="en-GB" smtClean="0">
                <a:solidFill>
                  <a:schemeClr val="bg1"/>
                </a:solidFill>
              </a:rPr>
              <a:pPr/>
              <a:t>‹#›</a:t>
            </a:fld>
            <a:endParaRPr lang="en-GB" dirty="0">
              <a:solidFill>
                <a:schemeClr val="bg1"/>
              </a:solidFill>
            </a:endParaRPr>
          </a:p>
        </p:txBody>
      </p:sp>
      <p:pic>
        <p:nvPicPr>
          <p:cNvPr id="7" name="Graphic 6">
            <a:extLst>
              <a:ext uri="{FF2B5EF4-FFF2-40B4-BE49-F238E27FC236}">
                <a16:creationId xmlns:a16="http://schemas.microsoft.com/office/drawing/2014/main" id="{62A5408D-3580-A4FD-8725-8F90415ED564}"/>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20572" y="392386"/>
            <a:ext cx="2697524" cy="1174052"/>
          </a:xfrm>
          <a:prstGeom prst="rect">
            <a:avLst/>
          </a:prstGeom>
        </p:spPr>
      </p:pic>
    </p:spTree>
    <p:extLst>
      <p:ext uri="{BB962C8B-B14F-4D97-AF65-F5344CB8AC3E}">
        <p14:creationId xmlns:p14="http://schemas.microsoft.com/office/powerpoint/2010/main" val="30654445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7_Title and Content">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DEE5DE6-BA5C-01D2-7BA6-811F1AA80605}"/>
              </a:ext>
            </a:extLst>
          </p:cNvPr>
          <p:cNvPicPr>
            <a:picLocks/>
          </p:cNvPicPr>
          <p:nvPr userDrawn="1"/>
        </p:nvPicPr>
        <p:blipFill>
          <a:blip r:embed="rId2"/>
          <a:srcRect/>
          <a:stretch/>
        </p:blipFill>
        <p:spPr>
          <a:xfrm>
            <a:off x="0" y="-7151"/>
            <a:ext cx="12192000" cy="6865151"/>
          </a:xfrm>
          <a:prstGeom prst="rect">
            <a:avLst/>
          </a:prstGeom>
        </p:spPr>
      </p:pic>
      <p:sp>
        <p:nvSpPr>
          <p:cNvPr id="2" name="Title 1">
            <a:extLst>
              <a:ext uri="{FF2B5EF4-FFF2-40B4-BE49-F238E27FC236}">
                <a16:creationId xmlns:a16="http://schemas.microsoft.com/office/drawing/2014/main" id="{0584F43B-4111-2DE6-22D7-7CEC9B3129B6}"/>
              </a:ext>
            </a:extLst>
          </p:cNvPr>
          <p:cNvSpPr>
            <a:spLocks noGrp="1"/>
          </p:cNvSpPr>
          <p:nvPr>
            <p:ph type="title"/>
          </p:nvPr>
        </p:nvSpPr>
        <p:spPr>
          <a:xfrm>
            <a:off x="470066" y="2085818"/>
            <a:ext cx="11247336" cy="984251"/>
          </a:xfrm>
        </p:spPr>
        <p:txBody>
          <a:bodyPr/>
          <a:lstStyle>
            <a:lvl1pPr>
              <a:defRPr sz="5400" b="0" i="0">
                <a:solidFill>
                  <a:schemeClr val="tx1"/>
                </a:solidFill>
              </a:defRPr>
            </a:lvl1pPr>
          </a:lstStyle>
          <a:p>
            <a:r>
              <a:rPr lang="en-US"/>
              <a:t>Click to edit Master title style</a:t>
            </a:r>
            <a:endParaRPr lang="en-GB" dirty="0"/>
          </a:p>
        </p:txBody>
      </p:sp>
      <p:sp>
        <p:nvSpPr>
          <p:cNvPr id="8" name="Text Placeholder 15">
            <a:extLst>
              <a:ext uri="{FF2B5EF4-FFF2-40B4-BE49-F238E27FC236}">
                <a16:creationId xmlns:a16="http://schemas.microsoft.com/office/drawing/2014/main" id="{08ADB7D6-1B67-9FD3-7391-BE3EA645FAEA}"/>
              </a:ext>
            </a:extLst>
          </p:cNvPr>
          <p:cNvSpPr>
            <a:spLocks noGrp="1"/>
          </p:cNvSpPr>
          <p:nvPr>
            <p:ph type="body" sz="quarter" idx="11" hasCustomPrompt="1"/>
          </p:nvPr>
        </p:nvSpPr>
        <p:spPr>
          <a:xfrm>
            <a:off x="472458" y="4422433"/>
            <a:ext cx="11244880" cy="825755"/>
          </a:xfrm>
          <a:prstGeom prst="rect">
            <a:avLst/>
          </a:prstGeom>
        </p:spPr>
        <p:txBody>
          <a:bodyPr/>
          <a:lstStyle>
            <a:lvl1pPr marL="0" indent="0">
              <a:buNone/>
              <a:defRPr sz="2000" b="0" i="0">
                <a:solidFill>
                  <a:schemeClr val="tx1"/>
                </a:solidFill>
              </a:defRPr>
            </a:lvl1pPr>
            <a:lvl2pPr marL="195067" indent="0">
              <a:buNone/>
              <a:defRPr sz="2667"/>
            </a:lvl2pPr>
            <a:lvl3pPr marL="377943" indent="0">
              <a:buNone/>
              <a:defRPr sz="2667"/>
            </a:lvl3pPr>
            <a:lvl4pPr marL="1371566" indent="0">
              <a:buNone/>
              <a:defRPr sz="2667"/>
            </a:lvl4pPr>
            <a:lvl5pPr marL="1828754" indent="0">
              <a:buNone/>
              <a:defRPr sz="2667"/>
            </a:lvl5pPr>
          </a:lstStyle>
          <a:p>
            <a:pPr lvl="0"/>
            <a:r>
              <a:rPr lang="en-US" dirty="0"/>
              <a:t>Click to edit Subline text styles </a:t>
            </a:r>
          </a:p>
        </p:txBody>
      </p:sp>
      <p:sp>
        <p:nvSpPr>
          <p:cNvPr id="9" name="Text Placeholder 15">
            <a:extLst>
              <a:ext uri="{FF2B5EF4-FFF2-40B4-BE49-F238E27FC236}">
                <a16:creationId xmlns:a16="http://schemas.microsoft.com/office/drawing/2014/main" id="{B6C51EE7-AF10-0BAE-0C3E-4EA8239E06C4}"/>
              </a:ext>
            </a:extLst>
          </p:cNvPr>
          <p:cNvSpPr>
            <a:spLocks noGrp="1"/>
          </p:cNvSpPr>
          <p:nvPr>
            <p:ph type="body" sz="quarter" idx="12" hasCustomPrompt="1"/>
          </p:nvPr>
        </p:nvSpPr>
        <p:spPr>
          <a:xfrm>
            <a:off x="472458" y="5260679"/>
            <a:ext cx="2969288" cy="257767"/>
          </a:xfrm>
          <a:prstGeom prst="rect">
            <a:avLst/>
          </a:prstGeom>
        </p:spPr>
        <p:txBody>
          <a:bodyPr/>
          <a:lstStyle>
            <a:lvl1pPr marL="0" indent="0">
              <a:buNone/>
              <a:defRPr sz="1200" b="0" i="0">
                <a:solidFill>
                  <a:schemeClr val="tx1"/>
                </a:solidFill>
              </a:defRPr>
            </a:lvl1pPr>
            <a:lvl2pPr marL="195067" indent="0">
              <a:buNone/>
              <a:defRPr sz="2667"/>
            </a:lvl2pPr>
            <a:lvl3pPr marL="377943" indent="0">
              <a:buNone/>
              <a:defRPr sz="2667"/>
            </a:lvl3pPr>
            <a:lvl4pPr marL="1371566" indent="0">
              <a:buNone/>
              <a:defRPr sz="2667"/>
            </a:lvl4pPr>
            <a:lvl5pPr marL="1828754" indent="0">
              <a:buNone/>
              <a:defRPr sz="2667"/>
            </a:lvl5pPr>
          </a:lstStyle>
          <a:p>
            <a:pPr lvl="0"/>
            <a:r>
              <a:rPr lang="en-US" dirty="0"/>
              <a:t>Date</a:t>
            </a:r>
          </a:p>
        </p:txBody>
      </p:sp>
      <p:sp>
        <p:nvSpPr>
          <p:cNvPr id="3" name="Slide Number Placeholder 5">
            <a:extLst>
              <a:ext uri="{FF2B5EF4-FFF2-40B4-BE49-F238E27FC236}">
                <a16:creationId xmlns:a16="http://schemas.microsoft.com/office/drawing/2014/main" id="{F6264081-A351-8140-3875-C4C39CF2799A}"/>
              </a:ext>
            </a:extLst>
          </p:cNvPr>
          <p:cNvSpPr txBox="1">
            <a:spLocks/>
          </p:cNvSpPr>
          <p:nvPr userDrawn="1"/>
        </p:nvSpPr>
        <p:spPr>
          <a:xfrm>
            <a:off x="11183217" y="6337277"/>
            <a:ext cx="533400" cy="196851"/>
          </a:xfrm>
          <a:prstGeom prst="rect">
            <a:avLst/>
          </a:prstGeom>
        </p:spPr>
        <p:txBody>
          <a:bodyPr vert="horz" lIns="0" tIns="0" rIns="0" bIns="0" rtlCol="0" anchor="ctr"/>
          <a:lstStyle>
            <a:defPPr>
              <a:defRPr lang="en-US"/>
            </a:defPPr>
            <a:lvl1pPr marL="0" algn="r" defTabSz="914377" rtl="0" eaLnBrk="1" latinLnBrk="0" hangingPunct="1">
              <a:defRPr sz="950" b="1" i="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fld id="{33AA3FBC-51B8-426A-8893-284E5C1F6D1D}" type="slidenum">
              <a:rPr lang="en-GB" smtClean="0"/>
              <a:pPr/>
              <a:t>‹#›</a:t>
            </a:fld>
            <a:endParaRPr lang="en-GB" dirty="0"/>
          </a:p>
        </p:txBody>
      </p:sp>
      <p:pic>
        <p:nvPicPr>
          <p:cNvPr id="6" name="Graphic 5">
            <a:extLst>
              <a:ext uri="{FF2B5EF4-FFF2-40B4-BE49-F238E27FC236}">
                <a16:creationId xmlns:a16="http://schemas.microsoft.com/office/drawing/2014/main" id="{925C71A6-6B99-223B-D891-09689FEB9F35}"/>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20573" y="390182"/>
            <a:ext cx="2697523" cy="1174050"/>
          </a:xfrm>
          <a:prstGeom prst="rect">
            <a:avLst/>
          </a:prstGeom>
        </p:spPr>
      </p:pic>
    </p:spTree>
    <p:extLst>
      <p:ext uri="{BB962C8B-B14F-4D97-AF65-F5344CB8AC3E}">
        <p14:creationId xmlns:p14="http://schemas.microsoft.com/office/powerpoint/2010/main" val="34562078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4_Title and Content">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DEE5DE6-BA5C-01D2-7BA6-811F1AA80605}"/>
              </a:ext>
            </a:extLst>
          </p:cNvPr>
          <p:cNvPicPr>
            <a:picLocks/>
          </p:cNvPicPr>
          <p:nvPr userDrawn="1"/>
        </p:nvPicPr>
        <p:blipFill>
          <a:blip r:embed="rId2"/>
          <a:srcRect/>
          <a:stretch/>
        </p:blipFill>
        <p:spPr>
          <a:xfrm>
            <a:off x="0" y="-7151"/>
            <a:ext cx="12192000" cy="6865151"/>
          </a:xfrm>
          <a:prstGeom prst="rect">
            <a:avLst/>
          </a:prstGeom>
        </p:spPr>
      </p:pic>
      <p:sp>
        <p:nvSpPr>
          <p:cNvPr id="2" name="Title 1"/>
          <p:cNvSpPr>
            <a:spLocks noGrp="1"/>
          </p:cNvSpPr>
          <p:nvPr>
            <p:ph type="title" hasCustomPrompt="1"/>
          </p:nvPr>
        </p:nvSpPr>
        <p:spPr>
          <a:xfrm>
            <a:off x="6417341" y="1850944"/>
            <a:ext cx="5299276" cy="1901168"/>
          </a:xfrm>
        </p:spPr>
        <p:txBody>
          <a:bodyPr/>
          <a:lstStyle>
            <a:lvl1pPr>
              <a:defRPr sz="4800" b="0" i="0">
                <a:solidFill>
                  <a:schemeClr val="tx1"/>
                </a:solidFill>
              </a:defRPr>
            </a:lvl1pPr>
          </a:lstStyle>
          <a:p>
            <a:r>
              <a:rPr lang="en-US" dirty="0"/>
              <a:t>Click to edit Master divider</a:t>
            </a:r>
            <a:endParaRPr lang="en-GB" dirty="0"/>
          </a:p>
        </p:txBody>
      </p:sp>
      <p:sp>
        <p:nvSpPr>
          <p:cNvPr id="16" name="Text Placeholder 15">
            <a:extLst>
              <a:ext uri="{FF2B5EF4-FFF2-40B4-BE49-F238E27FC236}">
                <a16:creationId xmlns:a16="http://schemas.microsoft.com/office/drawing/2014/main" id="{E22AC0F9-6B01-A7B2-C09F-ECFD5DC6E9D9}"/>
              </a:ext>
            </a:extLst>
          </p:cNvPr>
          <p:cNvSpPr>
            <a:spLocks noGrp="1"/>
          </p:cNvSpPr>
          <p:nvPr>
            <p:ph type="body" sz="quarter" idx="11" hasCustomPrompt="1"/>
          </p:nvPr>
        </p:nvSpPr>
        <p:spPr>
          <a:xfrm>
            <a:off x="6417341" y="4272887"/>
            <a:ext cx="5299276" cy="825755"/>
          </a:xfrm>
          <a:prstGeom prst="rect">
            <a:avLst/>
          </a:prstGeom>
        </p:spPr>
        <p:txBody>
          <a:bodyPr/>
          <a:lstStyle>
            <a:lvl1pPr marL="0" indent="0">
              <a:buNone/>
              <a:defRPr sz="2000" b="0" i="0">
                <a:solidFill>
                  <a:schemeClr val="tx1"/>
                </a:solidFill>
              </a:defRPr>
            </a:lvl1pPr>
            <a:lvl2pPr marL="195067" indent="0">
              <a:buNone/>
              <a:defRPr sz="2667"/>
            </a:lvl2pPr>
            <a:lvl3pPr marL="377943" indent="0">
              <a:buNone/>
              <a:defRPr sz="2667"/>
            </a:lvl3pPr>
            <a:lvl4pPr marL="1371566" indent="0">
              <a:buNone/>
              <a:defRPr sz="2667"/>
            </a:lvl4pPr>
            <a:lvl5pPr marL="1828754" indent="0">
              <a:buNone/>
              <a:defRPr sz="2667"/>
            </a:lvl5pPr>
          </a:lstStyle>
          <a:p>
            <a:pPr lvl="0"/>
            <a:r>
              <a:rPr lang="en-US" dirty="0"/>
              <a:t>Click to edit Subline text styles </a:t>
            </a:r>
          </a:p>
        </p:txBody>
      </p:sp>
      <p:sp>
        <p:nvSpPr>
          <p:cNvPr id="3" name="Slide Number Placeholder 5">
            <a:extLst>
              <a:ext uri="{FF2B5EF4-FFF2-40B4-BE49-F238E27FC236}">
                <a16:creationId xmlns:a16="http://schemas.microsoft.com/office/drawing/2014/main" id="{88A609C5-6303-531A-5467-B1F1C82ABA3F}"/>
              </a:ext>
            </a:extLst>
          </p:cNvPr>
          <p:cNvSpPr txBox="1">
            <a:spLocks/>
          </p:cNvSpPr>
          <p:nvPr userDrawn="1"/>
        </p:nvSpPr>
        <p:spPr>
          <a:xfrm>
            <a:off x="11183217" y="6337277"/>
            <a:ext cx="533400" cy="196851"/>
          </a:xfrm>
          <a:prstGeom prst="rect">
            <a:avLst/>
          </a:prstGeom>
        </p:spPr>
        <p:txBody>
          <a:bodyPr vert="horz" lIns="0" tIns="0" rIns="0" bIns="0" rtlCol="0" anchor="ctr"/>
          <a:lstStyle>
            <a:defPPr>
              <a:defRPr lang="en-US"/>
            </a:defPPr>
            <a:lvl1pPr marL="0" algn="r" defTabSz="914377" rtl="0" eaLnBrk="1" latinLnBrk="0" hangingPunct="1">
              <a:defRPr sz="950" b="1" i="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fld id="{33AA3FBC-51B8-426A-8893-284E5C1F6D1D}" type="slidenum">
              <a:rPr lang="en-GB" smtClean="0"/>
              <a:pPr/>
              <a:t>‹#›</a:t>
            </a:fld>
            <a:endParaRPr lang="en-GB" dirty="0"/>
          </a:p>
        </p:txBody>
      </p:sp>
      <p:sp>
        <p:nvSpPr>
          <p:cNvPr id="7" name="Footer Placeholder 4">
            <a:extLst>
              <a:ext uri="{FF2B5EF4-FFF2-40B4-BE49-F238E27FC236}">
                <a16:creationId xmlns:a16="http://schemas.microsoft.com/office/drawing/2014/main" id="{1608FD30-F2AF-224D-B781-1DAF3D745662}"/>
              </a:ext>
            </a:extLst>
          </p:cNvPr>
          <p:cNvSpPr>
            <a:spLocks noGrp="1"/>
          </p:cNvSpPr>
          <p:nvPr>
            <p:ph type="ftr" sz="quarter" idx="3"/>
          </p:nvPr>
        </p:nvSpPr>
        <p:spPr>
          <a:xfrm>
            <a:off x="5091702" y="6329340"/>
            <a:ext cx="5946369" cy="212725"/>
          </a:xfrm>
          <a:prstGeom prst="rect">
            <a:avLst/>
          </a:prstGeom>
        </p:spPr>
        <p:txBody>
          <a:bodyPr vert="horz" lIns="0" tIns="0" rIns="0" bIns="0" rtlCol="0" anchor="ctr"/>
          <a:lstStyle>
            <a:lvl1pPr algn="r">
              <a:defRPr lang="en-US" sz="950" b="0" i="0" smtClean="0">
                <a:solidFill>
                  <a:schemeClr val="tx1"/>
                </a:solidFill>
                <a:effectLst/>
                <a:latin typeface="+mn-lt"/>
                <a:ea typeface="Verdana" panose="020B0604030504040204" pitchFamily="34" charset="0"/>
                <a:cs typeface="Verdana" panose="020B0604030504040204" pitchFamily="34" charset="0"/>
              </a:defRPr>
            </a:lvl1pPr>
          </a:lstStyle>
          <a:p>
            <a:r>
              <a:rPr lang="en-US">
                <a:cs typeface="Arial" panose="020B0604020202020204" pitchFamily="34" charset="0"/>
              </a:rPr>
              <a:t>American Epilepsy Society</a:t>
            </a:r>
            <a:endParaRPr lang="en-US" dirty="0">
              <a:cs typeface="Arial" panose="020B0604020202020204" pitchFamily="34" charset="0"/>
            </a:endParaRPr>
          </a:p>
        </p:txBody>
      </p:sp>
      <p:pic>
        <p:nvPicPr>
          <p:cNvPr id="6" name="Graphic 5">
            <a:extLst>
              <a:ext uri="{FF2B5EF4-FFF2-40B4-BE49-F238E27FC236}">
                <a16:creationId xmlns:a16="http://schemas.microsoft.com/office/drawing/2014/main" id="{44086945-C434-63AE-1F95-CC41513BFB8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40264" y="5590319"/>
            <a:ext cx="1940986" cy="844781"/>
          </a:xfrm>
          <a:prstGeom prst="rect">
            <a:avLst/>
          </a:prstGeom>
        </p:spPr>
      </p:pic>
    </p:spTree>
    <p:extLst>
      <p:ext uri="{BB962C8B-B14F-4D97-AF65-F5344CB8AC3E}">
        <p14:creationId xmlns:p14="http://schemas.microsoft.com/office/powerpoint/2010/main" val="38490106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9_Title and Content">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DEE5DE6-BA5C-01D2-7BA6-811F1AA80605}"/>
              </a:ext>
            </a:extLst>
          </p:cNvPr>
          <p:cNvPicPr>
            <a:picLocks/>
          </p:cNvPicPr>
          <p:nvPr userDrawn="1"/>
        </p:nvPicPr>
        <p:blipFill>
          <a:blip r:embed="rId2"/>
          <a:srcRect/>
          <a:stretch/>
        </p:blipFill>
        <p:spPr>
          <a:xfrm>
            <a:off x="0" y="-7151"/>
            <a:ext cx="12192000" cy="6865151"/>
          </a:xfrm>
          <a:prstGeom prst="rect">
            <a:avLst/>
          </a:prstGeom>
        </p:spPr>
      </p:pic>
      <p:sp>
        <p:nvSpPr>
          <p:cNvPr id="2" name="Title 1"/>
          <p:cNvSpPr>
            <a:spLocks noGrp="1"/>
          </p:cNvSpPr>
          <p:nvPr>
            <p:ph type="title" hasCustomPrompt="1"/>
          </p:nvPr>
        </p:nvSpPr>
        <p:spPr>
          <a:xfrm>
            <a:off x="6417341" y="1850944"/>
            <a:ext cx="5299276" cy="1901168"/>
          </a:xfrm>
        </p:spPr>
        <p:txBody>
          <a:bodyPr/>
          <a:lstStyle>
            <a:lvl1pPr>
              <a:defRPr sz="4800" b="0" i="0">
                <a:solidFill>
                  <a:schemeClr val="tx1"/>
                </a:solidFill>
              </a:defRPr>
            </a:lvl1pPr>
          </a:lstStyle>
          <a:p>
            <a:r>
              <a:rPr lang="en-US" dirty="0"/>
              <a:t>Click to edit Master divider</a:t>
            </a:r>
            <a:endParaRPr lang="en-GB" dirty="0"/>
          </a:p>
        </p:txBody>
      </p:sp>
      <p:sp>
        <p:nvSpPr>
          <p:cNvPr id="16" name="Text Placeholder 15">
            <a:extLst>
              <a:ext uri="{FF2B5EF4-FFF2-40B4-BE49-F238E27FC236}">
                <a16:creationId xmlns:a16="http://schemas.microsoft.com/office/drawing/2014/main" id="{E22AC0F9-6B01-A7B2-C09F-ECFD5DC6E9D9}"/>
              </a:ext>
            </a:extLst>
          </p:cNvPr>
          <p:cNvSpPr>
            <a:spLocks noGrp="1"/>
          </p:cNvSpPr>
          <p:nvPr>
            <p:ph type="body" sz="quarter" idx="11" hasCustomPrompt="1"/>
          </p:nvPr>
        </p:nvSpPr>
        <p:spPr>
          <a:xfrm>
            <a:off x="6417341" y="4272887"/>
            <a:ext cx="5299276" cy="825755"/>
          </a:xfrm>
          <a:prstGeom prst="rect">
            <a:avLst/>
          </a:prstGeom>
        </p:spPr>
        <p:txBody>
          <a:bodyPr/>
          <a:lstStyle>
            <a:lvl1pPr marL="0" indent="0">
              <a:buNone/>
              <a:defRPr sz="2000" b="0" i="0">
                <a:solidFill>
                  <a:schemeClr val="tx1"/>
                </a:solidFill>
              </a:defRPr>
            </a:lvl1pPr>
            <a:lvl2pPr marL="195067" indent="0">
              <a:buNone/>
              <a:defRPr sz="2667"/>
            </a:lvl2pPr>
            <a:lvl3pPr marL="377943" indent="0">
              <a:buNone/>
              <a:defRPr sz="2667"/>
            </a:lvl3pPr>
            <a:lvl4pPr marL="1371566" indent="0">
              <a:buNone/>
              <a:defRPr sz="2667"/>
            </a:lvl4pPr>
            <a:lvl5pPr marL="1828754" indent="0">
              <a:buNone/>
              <a:defRPr sz="2667"/>
            </a:lvl5pPr>
          </a:lstStyle>
          <a:p>
            <a:pPr lvl="0"/>
            <a:r>
              <a:rPr lang="en-US" dirty="0"/>
              <a:t>Click to edit Subline text styles </a:t>
            </a:r>
          </a:p>
        </p:txBody>
      </p:sp>
      <p:sp>
        <p:nvSpPr>
          <p:cNvPr id="3" name="Slide Number Placeholder 5">
            <a:extLst>
              <a:ext uri="{FF2B5EF4-FFF2-40B4-BE49-F238E27FC236}">
                <a16:creationId xmlns:a16="http://schemas.microsoft.com/office/drawing/2014/main" id="{D241CE1C-1880-488C-31D1-2DA368548E64}"/>
              </a:ext>
            </a:extLst>
          </p:cNvPr>
          <p:cNvSpPr txBox="1">
            <a:spLocks/>
          </p:cNvSpPr>
          <p:nvPr userDrawn="1"/>
        </p:nvSpPr>
        <p:spPr>
          <a:xfrm>
            <a:off x="11183217" y="6337277"/>
            <a:ext cx="533400" cy="196851"/>
          </a:xfrm>
          <a:prstGeom prst="rect">
            <a:avLst/>
          </a:prstGeom>
        </p:spPr>
        <p:txBody>
          <a:bodyPr vert="horz" lIns="0" tIns="0" rIns="0" bIns="0" rtlCol="0" anchor="ctr"/>
          <a:lstStyle>
            <a:defPPr>
              <a:defRPr lang="en-US"/>
            </a:defPPr>
            <a:lvl1pPr marL="0" algn="r" defTabSz="914377" rtl="0" eaLnBrk="1" latinLnBrk="0" hangingPunct="1">
              <a:defRPr sz="950" b="1" i="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fld id="{33AA3FBC-51B8-426A-8893-284E5C1F6D1D}" type="slidenum">
              <a:rPr lang="en-GB" smtClean="0"/>
              <a:pPr/>
              <a:t>‹#›</a:t>
            </a:fld>
            <a:endParaRPr lang="en-GB" dirty="0"/>
          </a:p>
        </p:txBody>
      </p:sp>
      <p:sp>
        <p:nvSpPr>
          <p:cNvPr id="7" name="Footer Placeholder 4">
            <a:extLst>
              <a:ext uri="{FF2B5EF4-FFF2-40B4-BE49-F238E27FC236}">
                <a16:creationId xmlns:a16="http://schemas.microsoft.com/office/drawing/2014/main" id="{8CBB6249-A0B5-E06B-0431-C1EDEB153A55}"/>
              </a:ext>
            </a:extLst>
          </p:cNvPr>
          <p:cNvSpPr>
            <a:spLocks noGrp="1"/>
          </p:cNvSpPr>
          <p:nvPr>
            <p:ph type="ftr" sz="quarter" idx="3"/>
          </p:nvPr>
        </p:nvSpPr>
        <p:spPr>
          <a:xfrm>
            <a:off x="5091702" y="6329340"/>
            <a:ext cx="5946369" cy="212725"/>
          </a:xfrm>
          <a:prstGeom prst="rect">
            <a:avLst/>
          </a:prstGeom>
        </p:spPr>
        <p:txBody>
          <a:bodyPr vert="horz" lIns="0" tIns="0" rIns="0" bIns="0" rtlCol="0" anchor="ctr"/>
          <a:lstStyle>
            <a:lvl1pPr algn="r">
              <a:defRPr lang="en-US" sz="950" b="0" i="0" smtClean="0">
                <a:solidFill>
                  <a:schemeClr val="tx1"/>
                </a:solidFill>
                <a:effectLst/>
                <a:latin typeface="+mn-lt"/>
                <a:ea typeface="Verdana" panose="020B0604030504040204" pitchFamily="34" charset="0"/>
                <a:cs typeface="Verdana" panose="020B0604030504040204" pitchFamily="34" charset="0"/>
              </a:defRPr>
            </a:lvl1pPr>
          </a:lstStyle>
          <a:p>
            <a:r>
              <a:rPr lang="en-US">
                <a:cs typeface="Arial" panose="020B0604020202020204" pitchFamily="34" charset="0"/>
              </a:rPr>
              <a:t>American Epilepsy Society</a:t>
            </a:r>
            <a:endParaRPr lang="en-US" dirty="0">
              <a:cs typeface="Arial" panose="020B0604020202020204" pitchFamily="34" charset="0"/>
            </a:endParaRPr>
          </a:p>
        </p:txBody>
      </p:sp>
      <p:pic>
        <p:nvPicPr>
          <p:cNvPr id="6" name="Graphic 5">
            <a:extLst>
              <a:ext uri="{FF2B5EF4-FFF2-40B4-BE49-F238E27FC236}">
                <a16:creationId xmlns:a16="http://schemas.microsoft.com/office/drawing/2014/main" id="{151CF40A-0550-CD23-2B95-5D451E72AC2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35475" y="5589809"/>
            <a:ext cx="1951472" cy="849344"/>
          </a:xfrm>
          <a:prstGeom prst="rect">
            <a:avLst/>
          </a:prstGeom>
        </p:spPr>
      </p:pic>
    </p:spTree>
    <p:extLst>
      <p:ext uri="{BB962C8B-B14F-4D97-AF65-F5344CB8AC3E}">
        <p14:creationId xmlns:p14="http://schemas.microsoft.com/office/powerpoint/2010/main" val="39574470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bg>
      <p:bgPr>
        <a:solidFill>
          <a:schemeClr val="bg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BAF63A1C-B852-3D32-7A73-DB26DE143BAE}"/>
              </a:ext>
            </a:extLst>
          </p:cNvPr>
          <p:cNvPicPr>
            <a:picLocks/>
          </p:cNvPicPr>
          <p:nvPr userDrawn="1"/>
        </p:nvPicPr>
        <p:blipFill>
          <a:blip r:embed="rId2"/>
          <a:srcRect/>
          <a:stretch/>
        </p:blipFill>
        <p:spPr>
          <a:xfrm>
            <a:off x="0" y="-7151"/>
            <a:ext cx="12192000" cy="6865151"/>
          </a:xfrm>
          <a:prstGeom prst="rect">
            <a:avLst/>
          </a:prstGeom>
          <a:ln>
            <a:noFill/>
          </a:ln>
        </p:spPr>
      </p:pic>
      <p:sp>
        <p:nvSpPr>
          <p:cNvPr id="7" name="Title Placeholder 1">
            <a:extLst>
              <a:ext uri="{FF2B5EF4-FFF2-40B4-BE49-F238E27FC236}">
                <a16:creationId xmlns:a16="http://schemas.microsoft.com/office/drawing/2014/main" id="{74C16175-6A43-E9E4-2FE0-56005D17594B}"/>
              </a:ext>
            </a:extLst>
          </p:cNvPr>
          <p:cNvSpPr>
            <a:spLocks noGrp="1"/>
          </p:cNvSpPr>
          <p:nvPr>
            <p:ph type="title"/>
          </p:nvPr>
        </p:nvSpPr>
        <p:spPr>
          <a:xfrm>
            <a:off x="466627" y="466627"/>
            <a:ext cx="9671605" cy="984251"/>
          </a:xfrm>
          <a:prstGeom prst="rect">
            <a:avLst/>
          </a:prstGeom>
        </p:spPr>
        <p:txBody>
          <a:bodyPr vert="horz" lIns="0" tIns="0" rIns="0" bIns="0" rtlCol="0" anchor="t">
            <a:noAutofit/>
          </a:bodyPr>
          <a:lstStyle>
            <a:lvl1pPr>
              <a:defRPr b="0" i="0"/>
            </a:lvl1pPr>
          </a:lstStyle>
          <a:p>
            <a:r>
              <a:rPr lang="en-US"/>
              <a:t>Click to edit Master title style</a:t>
            </a:r>
            <a:endParaRPr lang="en-GB" dirty="0"/>
          </a:p>
        </p:txBody>
      </p:sp>
      <p:sp>
        <p:nvSpPr>
          <p:cNvPr id="8" name="Text Placeholder 2">
            <a:extLst>
              <a:ext uri="{FF2B5EF4-FFF2-40B4-BE49-F238E27FC236}">
                <a16:creationId xmlns:a16="http://schemas.microsoft.com/office/drawing/2014/main" id="{BDEB5E80-C3B8-E038-0FF4-86F7819DCA93}"/>
              </a:ext>
            </a:extLst>
          </p:cNvPr>
          <p:cNvSpPr>
            <a:spLocks noGrp="1"/>
          </p:cNvSpPr>
          <p:nvPr>
            <p:ph idx="1"/>
          </p:nvPr>
        </p:nvSpPr>
        <p:spPr>
          <a:xfrm>
            <a:off x="466628" y="1704369"/>
            <a:ext cx="11250710" cy="4241729"/>
          </a:xfrm>
          <a:prstGeom prst="rect">
            <a:avLst/>
          </a:prstGeom>
        </p:spPr>
        <p:txBody>
          <a:bodyPr vert="horz" lIns="0" tIns="0" rIns="0" bIns="0" rtlCol="0">
            <a:noAutofit/>
          </a:bodyPr>
          <a:lstStyle>
            <a:lvl1pPr>
              <a:defRPr b="0" i="0"/>
            </a:lvl1pPr>
            <a:lvl2pPr>
              <a:defRPr b="0"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Slide Number Placeholder 5">
            <a:extLst>
              <a:ext uri="{FF2B5EF4-FFF2-40B4-BE49-F238E27FC236}">
                <a16:creationId xmlns:a16="http://schemas.microsoft.com/office/drawing/2014/main" id="{405A778A-B632-4C77-8FC7-22267BF04B29}"/>
              </a:ext>
            </a:extLst>
          </p:cNvPr>
          <p:cNvSpPr txBox="1">
            <a:spLocks/>
          </p:cNvSpPr>
          <p:nvPr userDrawn="1"/>
        </p:nvSpPr>
        <p:spPr>
          <a:xfrm>
            <a:off x="11183217" y="6337277"/>
            <a:ext cx="533400" cy="196851"/>
          </a:xfrm>
          <a:prstGeom prst="rect">
            <a:avLst/>
          </a:prstGeom>
        </p:spPr>
        <p:txBody>
          <a:bodyPr vert="horz" lIns="0" tIns="0" rIns="0" bIns="0" rtlCol="0" anchor="ctr"/>
          <a:lstStyle>
            <a:defPPr>
              <a:defRPr lang="en-US"/>
            </a:defPPr>
            <a:lvl1pPr marL="0" algn="r" defTabSz="914377" rtl="0" eaLnBrk="1" latinLnBrk="0" hangingPunct="1">
              <a:defRPr sz="950" b="1" i="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fld id="{33AA3FBC-51B8-426A-8893-284E5C1F6D1D}" type="slidenum">
              <a:rPr lang="en-GB" smtClean="0">
                <a:solidFill>
                  <a:schemeClr val="bg1"/>
                </a:solidFill>
              </a:rPr>
              <a:pPr/>
              <a:t>‹#›</a:t>
            </a:fld>
            <a:endParaRPr lang="en-GB" dirty="0">
              <a:solidFill>
                <a:schemeClr val="bg1"/>
              </a:solidFill>
            </a:endParaRPr>
          </a:p>
        </p:txBody>
      </p:sp>
      <p:sp>
        <p:nvSpPr>
          <p:cNvPr id="3" name="Footer Placeholder 4">
            <a:extLst>
              <a:ext uri="{FF2B5EF4-FFF2-40B4-BE49-F238E27FC236}">
                <a16:creationId xmlns:a16="http://schemas.microsoft.com/office/drawing/2014/main" id="{4EE3FE3C-B139-634C-A77A-E056CCE635F3}"/>
              </a:ext>
            </a:extLst>
          </p:cNvPr>
          <p:cNvSpPr>
            <a:spLocks noGrp="1"/>
          </p:cNvSpPr>
          <p:nvPr>
            <p:ph type="ftr" sz="quarter" idx="3"/>
          </p:nvPr>
        </p:nvSpPr>
        <p:spPr>
          <a:xfrm>
            <a:off x="5091702" y="6329340"/>
            <a:ext cx="5946369" cy="212725"/>
          </a:xfrm>
          <a:prstGeom prst="rect">
            <a:avLst/>
          </a:prstGeom>
        </p:spPr>
        <p:txBody>
          <a:bodyPr vert="horz" lIns="0" tIns="0" rIns="0" bIns="0" rtlCol="0" anchor="ctr"/>
          <a:lstStyle>
            <a:lvl1pPr algn="r">
              <a:defRPr lang="en-US" sz="950" b="0" i="0" smtClean="0">
                <a:solidFill>
                  <a:schemeClr val="bg1"/>
                </a:solidFill>
                <a:effectLst/>
                <a:latin typeface="+mn-lt"/>
                <a:ea typeface="Verdana" panose="020B0604030504040204" pitchFamily="34" charset="0"/>
                <a:cs typeface="Verdana" panose="020B0604030504040204" pitchFamily="34" charset="0"/>
              </a:defRPr>
            </a:lvl1pPr>
          </a:lstStyle>
          <a:p>
            <a:r>
              <a:rPr lang="en-US">
                <a:cs typeface="Arial" panose="020B0604020202020204" pitchFamily="34" charset="0"/>
              </a:rPr>
              <a:t>American Epilepsy Society</a:t>
            </a:r>
            <a:endParaRPr lang="en-US" dirty="0">
              <a:cs typeface="Arial" panose="020B0604020202020204" pitchFamily="34" charset="0"/>
            </a:endParaRPr>
          </a:p>
        </p:txBody>
      </p:sp>
      <p:pic>
        <p:nvPicPr>
          <p:cNvPr id="4" name="Graphic 3">
            <a:extLst>
              <a:ext uri="{FF2B5EF4-FFF2-40B4-BE49-F238E27FC236}">
                <a16:creationId xmlns:a16="http://schemas.microsoft.com/office/drawing/2014/main" id="{7D6292DE-A42D-3B2E-2928-1370DF30CF94}"/>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0559596" y="437277"/>
            <a:ext cx="1226004" cy="533597"/>
          </a:xfrm>
          <a:prstGeom prst="rect">
            <a:avLst/>
          </a:prstGeom>
        </p:spPr>
      </p:pic>
    </p:spTree>
    <p:extLst>
      <p:ext uri="{BB962C8B-B14F-4D97-AF65-F5344CB8AC3E}">
        <p14:creationId xmlns:p14="http://schemas.microsoft.com/office/powerpoint/2010/main" val="21778244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4">
    <p:bg>
      <p:bgPr>
        <a:solidFill>
          <a:schemeClr val="bg1"/>
        </a:solidFill>
        <a:effectLst/>
      </p:bgPr>
    </p:bg>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6C709493-A01C-5493-7EE7-4D973C0A375C}"/>
              </a:ext>
            </a:extLst>
          </p:cNvPr>
          <p:cNvSpPr>
            <a:spLocks noGrp="1"/>
          </p:cNvSpPr>
          <p:nvPr>
            <p:ph type="title"/>
          </p:nvPr>
        </p:nvSpPr>
        <p:spPr>
          <a:xfrm>
            <a:off x="466627" y="466627"/>
            <a:ext cx="11250714" cy="984251"/>
          </a:xfrm>
          <a:prstGeom prst="rect">
            <a:avLst/>
          </a:prstGeom>
        </p:spPr>
        <p:txBody>
          <a:bodyPr vert="horz" lIns="0" tIns="0" rIns="0" bIns="0" rtlCol="0" anchor="t">
            <a:noAutofit/>
          </a:bodyPr>
          <a:lstStyle>
            <a:lvl1pPr>
              <a:defRPr b="0" i="0"/>
            </a:lvl1pPr>
          </a:lstStyle>
          <a:p>
            <a:r>
              <a:rPr lang="en-US"/>
              <a:t>Click to edit Master title style</a:t>
            </a:r>
            <a:endParaRPr lang="en-GB" dirty="0"/>
          </a:p>
        </p:txBody>
      </p:sp>
      <p:sp>
        <p:nvSpPr>
          <p:cNvPr id="6" name="Text Placeholder 2">
            <a:extLst>
              <a:ext uri="{FF2B5EF4-FFF2-40B4-BE49-F238E27FC236}">
                <a16:creationId xmlns:a16="http://schemas.microsoft.com/office/drawing/2014/main" id="{D8BB28C0-BFD3-6615-F552-3616243B78A8}"/>
              </a:ext>
            </a:extLst>
          </p:cNvPr>
          <p:cNvSpPr>
            <a:spLocks noGrp="1"/>
          </p:cNvSpPr>
          <p:nvPr>
            <p:ph idx="1"/>
          </p:nvPr>
        </p:nvSpPr>
        <p:spPr>
          <a:xfrm>
            <a:off x="466627" y="1704369"/>
            <a:ext cx="11250711" cy="4241729"/>
          </a:xfrm>
          <a:prstGeom prst="rect">
            <a:avLst/>
          </a:prstGeom>
        </p:spPr>
        <p:txBody>
          <a:bodyPr vert="horz" lIns="0" tIns="0" rIns="0" bIns="0" rtlCol="0">
            <a:noAutofit/>
          </a:bodyPr>
          <a:lstStyle>
            <a:lvl1pPr>
              <a:defRPr b="0" i="0"/>
            </a:lvl1pPr>
            <a:lvl2pPr>
              <a:defRPr b="0"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Slide Number Placeholder 5">
            <a:extLst>
              <a:ext uri="{FF2B5EF4-FFF2-40B4-BE49-F238E27FC236}">
                <a16:creationId xmlns:a16="http://schemas.microsoft.com/office/drawing/2014/main" id="{9C904CB1-72BF-8BFA-044D-35148957DB20}"/>
              </a:ext>
            </a:extLst>
          </p:cNvPr>
          <p:cNvSpPr txBox="1">
            <a:spLocks/>
          </p:cNvSpPr>
          <p:nvPr userDrawn="1"/>
        </p:nvSpPr>
        <p:spPr>
          <a:xfrm>
            <a:off x="11183217" y="6337277"/>
            <a:ext cx="533400" cy="196851"/>
          </a:xfrm>
          <a:prstGeom prst="rect">
            <a:avLst/>
          </a:prstGeom>
        </p:spPr>
        <p:txBody>
          <a:bodyPr vert="horz" lIns="0" tIns="0" rIns="0" bIns="0" rtlCol="0" anchor="ctr"/>
          <a:lstStyle>
            <a:defPPr>
              <a:defRPr lang="en-US"/>
            </a:defPPr>
            <a:lvl1pPr marL="0" algn="r" defTabSz="914377" rtl="0" eaLnBrk="1" latinLnBrk="0" hangingPunct="1">
              <a:defRPr sz="950" b="1" i="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a:lstStyle>
          <a:p>
            <a:fld id="{33AA3FBC-51B8-426A-8893-284E5C1F6D1D}" type="slidenum">
              <a:rPr lang="en-GB" smtClean="0"/>
              <a:pPr/>
              <a:t>‹#›</a:t>
            </a:fld>
            <a:endParaRPr lang="en-GB" dirty="0"/>
          </a:p>
        </p:txBody>
      </p:sp>
      <p:sp>
        <p:nvSpPr>
          <p:cNvPr id="3" name="Footer Placeholder 4">
            <a:extLst>
              <a:ext uri="{FF2B5EF4-FFF2-40B4-BE49-F238E27FC236}">
                <a16:creationId xmlns:a16="http://schemas.microsoft.com/office/drawing/2014/main" id="{E891FD2E-7D17-29B5-94C0-3415757B13A3}"/>
              </a:ext>
            </a:extLst>
          </p:cNvPr>
          <p:cNvSpPr>
            <a:spLocks noGrp="1"/>
          </p:cNvSpPr>
          <p:nvPr>
            <p:ph type="ftr" sz="quarter" idx="3"/>
          </p:nvPr>
        </p:nvSpPr>
        <p:spPr>
          <a:xfrm>
            <a:off x="5091702" y="6329340"/>
            <a:ext cx="5946369" cy="212725"/>
          </a:xfrm>
          <a:prstGeom prst="rect">
            <a:avLst/>
          </a:prstGeom>
        </p:spPr>
        <p:txBody>
          <a:bodyPr vert="horz" lIns="0" tIns="0" rIns="0" bIns="0" rtlCol="0" anchor="ctr"/>
          <a:lstStyle>
            <a:lvl1pPr algn="r">
              <a:defRPr lang="en-US" sz="950" b="0" i="0" smtClean="0">
                <a:solidFill>
                  <a:schemeClr val="tx1"/>
                </a:solidFill>
                <a:effectLst/>
                <a:latin typeface="+mn-lt"/>
                <a:ea typeface="Verdana" panose="020B0604030504040204" pitchFamily="34" charset="0"/>
                <a:cs typeface="Verdana" panose="020B0604030504040204" pitchFamily="34" charset="0"/>
              </a:defRPr>
            </a:lvl1pPr>
          </a:lstStyle>
          <a:p>
            <a:r>
              <a:rPr lang="en-US">
                <a:cs typeface="Arial" panose="020B0604020202020204" pitchFamily="34" charset="0"/>
              </a:rPr>
              <a:t>American Epilepsy Society</a:t>
            </a:r>
            <a:endParaRPr lang="en-US" dirty="0">
              <a:cs typeface="Arial" panose="020B0604020202020204" pitchFamily="34" charset="0"/>
            </a:endParaRPr>
          </a:p>
        </p:txBody>
      </p:sp>
    </p:spTree>
    <p:extLst>
      <p:ext uri="{BB962C8B-B14F-4D97-AF65-F5344CB8AC3E}">
        <p14:creationId xmlns:p14="http://schemas.microsoft.com/office/powerpoint/2010/main" val="2530337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0CBE7D1-7F70-F8DD-E1BA-AB4DB8F54229}"/>
              </a:ext>
            </a:extLst>
          </p:cNvPr>
          <p:cNvPicPr>
            <a:picLocks/>
          </p:cNvPicPr>
          <p:nvPr userDrawn="1"/>
        </p:nvPicPr>
        <p:blipFill>
          <a:blip r:embed="rId2"/>
          <a:srcRect/>
          <a:stretch/>
        </p:blipFill>
        <p:spPr>
          <a:xfrm>
            <a:off x="0" y="-3575"/>
            <a:ext cx="12192000" cy="6865151"/>
          </a:xfrm>
          <a:prstGeom prst="rect">
            <a:avLst/>
          </a:prstGeom>
        </p:spPr>
      </p:pic>
      <p:pic>
        <p:nvPicPr>
          <p:cNvPr id="5" name="Graphic 4">
            <a:extLst>
              <a:ext uri="{FF2B5EF4-FFF2-40B4-BE49-F238E27FC236}">
                <a16:creationId xmlns:a16="http://schemas.microsoft.com/office/drawing/2014/main" id="{48233679-3937-E6C3-BC40-96A10BCA79EC}"/>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218914" y="2589100"/>
            <a:ext cx="3801679" cy="1654616"/>
          </a:xfrm>
          <a:prstGeom prst="rect">
            <a:avLst/>
          </a:prstGeom>
        </p:spPr>
      </p:pic>
    </p:spTree>
    <p:extLst>
      <p:ext uri="{BB962C8B-B14F-4D97-AF65-F5344CB8AC3E}">
        <p14:creationId xmlns:p14="http://schemas.microsoft.com/office/powerpoint/2010/main" val="12964940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9329FF2-09C9-253A-88DC-6A6B33F46266}"/>
              </a:ext>
            </a:extLst>
          </p:cNvPr>
          <p:cNvPicPr>
            <a:picLocks/>
          </p:cNvPicPr>
          <p:nvPr userDrawn="1"/>
        </p:nvPicPr>
        <p:blipFill>
          <a:blip r:embed="rId2"/>
          <a:srcRect/>
          <a:stretch/>
        </p:blipFill>
        <p:spPr>
          <a:xfrm>
            <a:off x="0" y="-3575"/>
            <a:ext cx="12192000" cy="6865151"/>
          </a:xfrm>
          <a:prstGeom prst="rect">
            <a:avLst/>
          </a:prstGeom>
        </p:spPr>
      </p:pic>
      <p:pic>
        <p:nvPicPr>
          <p:cNvPr id="5" name="Graphic 4">
            <a:extLst>
              <a:ext uri="{FF2B5EF4-FFF2-40B4-BE49-F238E27FC236}">
                <a16:creationId xmlns:a16="http://schemas.microsoft.com/office/drawing/2014/main" id="{F8F23913-A060-18E6-FCC7-A22D2FBA9D25}"/>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212141" y="2586530"/>
            <a:ext cx="3819484" cy="1662364"/>
          </a:xfrm>
          <a:prstGeom prst="rect">
            <a:avLst/>
          </a:prstGeom>
        </p:spPr>
      </p:pic>
    </p:spTree>
    <p:extLst>
      <p:ext uri="{BB962C8B-B14F-4D97-AF65-F5344CB8AC3E}">
        <p14:creationId xmlns:p14="http://schemas.microsoft.com/office/powerpoint/2010/main" val="3350786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3.sv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image" Target="../media/image1.jp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8BA17E7-2401-629E-8F76-9DBF6ABA6C31}"/>
              </a:ext>
            </a:extLst>
          </p:cNvPr>
          <p:cNvPicPr>
            <a:picLocks/>
          </p:cNvPicPr>
          <p:nvPr userDrawn="1"/>
        </p:nvPicPr>
        <p:blipFill>
          <a:blip r:embed="rId10"/>
          <a:srcRect/>
          <a:stretch/>
        </p:blipFill>
        <p:spPr>
          <a:xfrm>
            <a:off x="0" y="-7151"/>
            <a:ext cx="12192000" cy="6865151"/>
          </a:xfrm>
          <a:prstGeom prst="rect">
            <a:avLst/>
          </a:prstGeom>
        </p:spPr>
      </p:pic>
      <p:sp>
        <p:nvSpPr>
          <p:cNvPr id="2" name="Title Placeholder 1"/>
          <p:cNvSpPr>
            <a:spLocks noGrp="1"/>
          </p:cNvSpPr>
          <p:nvPr>
            <p:ph type="title"/>
          </p:nvPr>
        </p:nvSpPr>
        <p:spPr>
          <a:xfrm>
            <a:off x="466627" y="466627"/>
            <a:ext cx="11250714" cy="984251"/>
          </a:xfrm>
          <a:prstGeom prst="rect">
            <a:avLst/>
          </a:prstGeom>
        </p:spPr>
        <p:txBody>
          <a:bodyPr vert="horz" lIns="0" tIns="0" rIns="0" bIns="0" rtlCol="0" anchor="t">
            <a:noAutofit/>
          </a:bodyPr>
          <a:lstStyle/>
          <a:p>
            <a:r>
              <a:rPr lang="en-US"/>
              <a:t>Click to edit Master title style</a:t>
            </a:r>
            <a:endParaRPr lang="en-GB" dirty="0"/>
          </a:p>
        </p:txBody>
      </p:sp>
      <p:sp>
        <p:nvSpPr>
          <p:cNvPr id="3" name="Text Placeholder 2"/>
          <p:cNvSpPr>
            <a:spLocks noGrp="1"/>
          </p:cNvSpPr>
          <p:nvPr>
            <p:ph type="body" idx="1"/>
          </p:nvPr>
        </p:nvSpPr>
        <p:spPr>
          <a:xfrm>
            <a:off x="466627" y="1704369"/>
            <a:ext cx="11250711" cy="4241729"/>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5">
            <a:extLst>
              <a:ext uri="{FF2B5EF4-FFF2-40B4-BE49-F238E27FC236}">
                <a16:creationId xmlns:a16="http://schemas.microsoft.com/office/drawing/2014/main" id="{DBC5B0A5-F3F0-0362-9557-002D88529D84}"/>
              </a:ext>
            </a:extLst>
          </p:cNvPr>
          <p:cNvSpPr>
            <a:spLocks noGrp="1"/>
          </p:cNvSpPr>
          <p:nvPr>
            <p:ph type="sldNum" sz="quarter" idx="4"/>
          </p:nvPr>
        </p:nvSpPr>
        <p:spPr>
          <a:xfrm>
            <a:off x="11183217" y="6337277"/>
            <a:ext cx="533400" cy="196851"/>
          </a:xfrm>
          <a:prstGeom prst="rect">
            <a:avLst/>
          </a:prstGeom>
        </p:spPr>
        <p:txBody>
          <a:bodyPr vert="horz" lIns="0" tIns="0" rIns="0" bIns="0" rtlCol="0" anchor="ctr"/>
          <a:lstStyle>
            <a:lvl1pPr algn="r">
              <a:defRPr sz="950" b="1" i="0">
                <a:solidFill>
                  <a:schemeClr val="tx1"/>
                </a:solidFill>
                <a:latin typeface="+mn-lt"/>
              </a:defRPr>
            </a:lvl1pPr>
          </a:lstStyle>
          <a:p>
            <a:fld id="{33AA3FBC-51B8-426A-8893-284E5C1F6D1D}" type="slidenum">
              <a:rPr lang="en-GB" smtClean="0"/>
              <a:pPr/>
              <a:t>‹#›</a:t>
            </a:fld>
            <a:endParaRPr lang="en-GB" dirty="0"/>
          </a:p>
        </p:txBody>
      </p:sp>
      <p:sp>
        <p:nvSpPr>
          <p:cNvPr id="7" name="Footer Placeholder 4">
            <a:extLst>
              <a:ext uri="{FF2B5EF4-FFF2-40B4-BE49-F238E27FC236}">
                <a16:creationId xmlns:a16="http://schemas.microsoft.com/office/drawing/2014/main" id="{68F6B279-56C5-3C64-3DE9-655FB63443EE}"/>
              </a:ext>
            </a:extLst>
          </p:cNvPr>
          <p:cNvSpPr>
            <a:spLocks noGrp="1"/>
          </p:cNvSpPr>
          <p:nvPr>
            <p:ph type="ftr" sz="quarter" idx="3"/>
          </p:nvPr>
        </p:nvSpPr>
        <p:spPr>
          <a:xfrm>
            <a:off x="5091702" y="6329340"/>
            <a:ext cx="5946369" cy="212725"/>
          </a:xfrm>
          <a:prstGeom prst="rect">
            <a:avLst/>
          </a:prstGeom>
        </p:spPr>
        <p:txBody>
          <a:bodyPr vert="horz" lIns="0" tIns="0" rIns="0" bIns="0" rtlCol="0" anchor="ctr"/>
          <a:lstStyle>
            <a:lvl1pPr algn="r">
              <a:defRPr lang="en-US" sz="950" b="0" i="0" smtClean="0">
                <a:solidFill>
                  <a:schemeClr val="tx1"/>
                </a:solidFill>
                <a:effectLst/>
                <a:latin typeface="+mn-lt"/>
                <a:ea typeface="Verdana" panose="020B0604030504040204" pitchFamily="34" charset="0"/>
                <a:cs typeface="Verdana" panose="020B0604030504040204" pitchFamily="34" charset="0"/>
              </a:defRPr>
            </a:lvl1pPr>
          </a:lstStyle>
          <a:p>
            <a:r>
              <a:rPr lang="en-US">
                <a:cs typeface="Arial" panose="020B0604020202020204" pitchFamily="34" charset="0"/>
              </a:rPr>
              <a:t>American Epilepsy Society</a:t>
            </a:r>
            <a:endParaRPr lang="en-US" dirty="0">
              <a:cs typeface="Arial" panose="020B0604020202020204" pitchFamily="34" charset="0"/>
            </a:endParaRPr>
          </a:p>
        </p:txBody>
      </p:sp>
      <p:pic>
        <p:nvPicPr>
          <p:cNvPr id="8" name="Graphic 7">
            <a:extLst>
              <a:ext uri="{FF2B5EF4-FFF2-40B4-BE49-F238E27FC236}">
                <a16:creationId xmlns:a16="http://schemas.microsoft.com/office/drawing/2014/main" id="{7D9012C3-709C-264E-E978-FF3AA2A58F5E}"/>
              </a:ext>
            </a:extLst>
          </p:cNvPr>
          <p:cNvPicPr>
            <a:picLocks noChangeAspect="1"/>
          </p:cNvPicPr>
          <p:nvPr userDrawn="1"/>
        </p:nvPicPr>
        <p:blipFill>
          <a:blip r:embed="rId11">
            <a:extLst>
              <a:ext uri="{96DAC541-7B7A-43D3-8B79-37D633B846F1}">
                <asvg:svgBlip xmlns:asvg="http://schemas.microsoft.com/office/drawing/2016/SVG/main" r:embed="rId12"/>
              </a:ext>
            </a:extLst>
          </a:blip>
          <a:stretch>
            <a:fillRect/>
          </a:stretch>
        </p:blipFill>
        <p:spPr>
          <a:xfrm>
            <a:off x="440009" y="6122528"/>
            <a:ext cx="1226004" cy="533597"/>
          </a:xfrm>
          <a:prstGeom prst="rect">
            <a:avLst/>
          </a:prstGeom>
        </p:spPr>
      </p:pic>
    </p:spTree>
    <p:extLst>
      <p:ext uri="{BB962C8B-B14F-4D97-AF65-F5344CB8AC3E}">
        <p14:creationId xmlns:p14="http://schemas.microsoft.com/office/powerpoint/2010/main" val="1859635278"/>
      </p:ext>
    </p:extLst>
  </p:cSld>
  <p:clrMap bg1="lt1" tx1="dk1" bg2="lt2" tx2="dk2" accent1="accent1" accent2="accent2" accent3="accent3" accent4="accent4" accent5="accent5" accent6="accent6" hlink="hlink" folHlink="folHlink"/>
  <p:sldLayoutIdLst>
    <p:sldLayoutId id="2147483680" r:id="rId1"/>
    <p:sldLayoutId id="2147483690" r:id="rId2"/>
    <p:sldLayoutId id="2147483686" r:id="rId3"/>
    <p:sldLayoutId id="2147483692" r:id="rId4"/>
    <p:sldLayoutId id="2147483650" r:id="rId5"/>
    <p:sldLayoutId id="2147483676" r:id="rId6"/>
    <p:sldLayoutId id="2147483688" r:id="rId7"/>
    <p:sldLayoutId id="2147483682" r:id="rId8"/>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377" rtl="0" eaLnBrk="1" latinLnBrk="0" hangingPunct="1">
        <a:lnSpc>
          <a:spcPct val="100000"/>
        </a:lnSpc>
        <a:spcBef>
          <a:spcPct val="0"/>
        </a:spcBef>
        <a:buNone/>
        <a:defRPr sz="3200" b="0" i="0" kern="1200">
          <a:solidFill>
            <a:schemeClr val="tx1"/>
          </a:solidFill>
          <a:latin typeface="+mj-lt"/>
          <a:ea typeface="Verdana" panose="020B0604030504040204" pitchFamily="34" charset="0"/>
          <a:cs typeface="Arial" panose="020B0604020202020204" pitchFamily="34" charset="0"/>
        </a:defRPr>
      </a:lvl1pPr>
    </p:titleStyle>
    <p:bodyStyle>
      <a:lvl1pPr marL="201168" indent="-201168" algn="l" defTabSz="914377" rtl="0" eaLnBrk="1" latinLnBrk="0" hangingPunct="1">
        <a:lnSpc>
          <a:spcPct val="100000"/>
        </a:lnSpc>
        <a:spcBef>
          <a:spcPts val="0"/>
        </a:spcBef>
        <a:spcAft>
          <a:spcPts val="600"/>
        </a:spcAft>
        <a:buClr>
          <a:schemeClr val="accent4"/>
        </a:buClr>
        <a:buFont typeface="Arial" panose="020B0604020202020204" pitchFamily="34" charset="0"/>
        <a:buChar char="•"/>
        <a:defRPr sz="2000" b="0" i="0" kern="1200">
          <a:solidFill>
            <a:srgbClr val="000000"/>
          </a:solidFill>
          <a:latin typeface="+mn-lt"/>
          <a:ea typeface="Verdana" panose="020B0604030504040204" pitchFamily="34" charset="0"/>
          <a:cs typeface="Arial" panose="020B0604020202020204" pitchFamily="34" charset="0"/>
        </a:defRPr>
      </a:lvl1pPr>
      <a:lvl2pPr marL="420624" indent="-182880" algn="l" defTabSz="914377" rtl="0" eaLnBrk="1" latinLnBrk="0" hangingPunct="1">
        <a:lnSpc>
          <a:spcPct val="100000"/>
        </a:lnSpc>
        <a:spcBef>
          <a:spcPts val="0"/>
        </a:spcBef>
        <a:spcAft>
          <a:spcPts val="600"/>
        </a:spcAft>
        <a:buClr>
          <a:schemeClr val="accent4"/>
        </a:buClr>
        <a:buFont typeface="Arial" panose="020B0604020202020204" pitchFamily="34" charset="0"/>
        <a:buChar char="–"/>
        <a:defRPr sz="1800" b="0" i="0" kern="1200">
          <a:solidFill>
            <a:srgbClr val="000000"/>
          </a:solidFill>
          <a:latin typeface="+mn-lt"/>
          <a:ea typeface="Verdana" panose="020B0604030504040204" pitchFamily="34" charset="0"/>
          <a:cs typeface="Arial" panose="020B0604020202020204" pitchFamily="34" charset="0"/>
        </a:defRPr>
      </a:lvl2pPr>
      <a:lvl3pPr marL="612648" indent="-182880" algn="l" defTabSz="914377" rtl="0" eaLnBrk="1" latinLnBrk="0" hangingPunct="1">
        <a:lnSpc>
          <a:spcPct val="100000"/>
        </a:lnSpc>
        <a:spcBef>
          <a:spcPts val="0"/>
        </a:spcBef>
        <a:spcAft>
          <a:spcPts val="600"/>
        </a:spcAft>
        <a:buClr>
          <a:schemeClr val="accent4"/>
        </a:buClr>
        <a:buFont typeface="Arial" panose="020B0604020202020204" pitchFamily="34" charset="0"/>
        <a:buChar char="•"/>
        <a:defRPr sz="1800" b="0" i="0" kern="1200">
          <a:solidFill>
            <a:srgbClr val="000000"/>
          </a:solidFill>
          <a:latin typeface="+mn-lt"/>
          <a:ea typeface="Verdana" panose="020B0604030504040204" pitchFamily="34" charset="0"/>
          <a:cs typeface="Arial" panose="020B0604020202020204" pitchFamily="34" charset="0"/>
        </a:defRPr>
      </a:lvl3pPr>
      <a:lvl4pPr marL="822960" indent="-182880" algn="l" defTabSz="914377" rtl="0" eaLnBrk="1" latinLnBrk="0" hangingPunct="1">
        <a:lnSpc>
          <a:spcPct val="100000"/>
        </a:lnSpc>
        <a:spcBef>
          <a:spcPts val="0"/>
        </a:spcBef>
        <a:spcAft>
          <a:spcPts val="600"/>
        </a:spcAft>
        <a:buClr>
          <a:schemeClr val="accent4"/>
        </a:buClr>
        <a:buFont typeface="System Font Regular"/>
        <a:buChar char="–"/>
        <a:defRPr sz="1800" b="0" i="0" kern="1200">
          <a:solidFill>
            <a:srgbClr val="000000"/>
          </a:solidFill>
          <a:latin typeface="+mn-lt"/>
          <a:ea typeface="Verdana" panose="020B0604030504040204" pitchFamily="34" charset="0"/>
          <a:cs typeface="Arial" panose="020B0604020202020204" pitchFamily="34" charset="0"/>
        </a:defRPr>
      </a:lvl4pPr>
      <a:lvl5pPr marL="999719" indent="-182880" algn="l" defTabSz="914377" rtl="0" eaLnBrk="1" latinLnBrk="0" hangingPunct="1">
        <a:lnSpc>
          <a:spcPct val="100000"/>
        </a:lnSpc>
        <a:spcBef>
          <a:spcPts val="0"/>
        </a:spcBef>
        <a:spcAft>
          <a:spcPts val="600"/>
        </a:spcAft>
        <a:buClr>
          <a:schemeClr val="accent4"/>
        </a:buClr>
        <a:buFont typeface="Arial" panose="020B0604020202020204" pitchFamily="34" charset="0"/>
        <a:buChar char="•"/>
        <a:defRPr sz="1800" b="0" i="0" kern="1200">
          <a:solidFill>
            <a:srgbClr val="000000"/>
          </a:solidFill>
          <a:latin typeface="+mn-lt"/>
          <a:ea typeface="Verdana" panose="020B0604030504040204" pitchFamily="34" charset="0"/>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88" userDrawn="1">
          <p15:clr>
            <a:srgbClr val="F26B43"/>
          </p15:clr>
        </p15:guide>
        <p15:guide id="2" pos="288" userDrawn="1">
          <p15:clr>
            <a:srgbClr val="F26B43"/>
          </p15:clr>
        </p15:guide>
        <p15:guide id="4" pos="7381" userDrawn="1">
          <p15:clr>
            <a:srgbClr val="F26B43"/>
          </p15:clr>
        </p15:guide>
        <p15:guide id="5" orient="horz" pos="4026"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8" Type="http://schemas.openxmlformats.org/officeDocument/2006/relationships/hyperlink" Target="http://_enref_32/" TargetMode="External"/><Relationship Id="rId3" Type="http://schemas.openxmlformats.org/officeDocument/2006/relationships/hyperlink" Target="http://_enref_25/" TargetMode="External"/><Relationship Id="rId7" Type="http://schemas.openxmlformats.org/officeDocument/2006/relationships/hyperlink" Target="http://_enref_23/" TargetMode="External"/><Relationship Id="rId2" Type="http://schemas.openxmlformats.org/officeDocument/2006/relationships/hyperlink" Target="http://_enref_24/" TargetMode="External"/><Relationship Id="rId1" Type="http://schemas.openxmlformats.org/officeDocument/2006/relationships/slideLayout" Target="../slideLayouts/slideLayout6.xml"/><Relationship Id="rId6" Type="http://schemas.openxmlformats.org/officeDocument/2006/relationships/hyperlink" Target="http://_enref_31/" TargetMode="External"/><Relationship Id="rId5" Type="http://schemas.openxmlformats.org/officeDocument/2006/relationships/hyperlink" Target="http://_enref_30/" TargetMode="External"/><Relationship Id="rId4" Type="http://schemas.openxmlformats.org/officeDocument/2006/relationships/hyperlink" Target="http://_enref_26/"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8" Type="http://schemas.openxmlformats.org/officeDocument/2006/relationships/hyperlink" Target="http://_enref_6/" TargetMode="External"/><Relationship Id="rId3" Type="http://schemas.openxmlformats.org/officeDocument/2006/relationships/hyperlink" Target="http://_enref_25/" TargetMode="External"/><Relationship Id="rId7" Type="http://schemas.openxmlformats.org/officeDocument/2006/relationships/hyperlink" Target="http://_enref_3/" TargetMode="External"/><Relationship Id="rId2" Type="http://schemas.openxmlformats.org/officeDocument/2006/relationships/hyperlink" Target="http://_enref_16/" TargetMode="External"/><Relationship Id="rId1" Type="http://schemas.openxmlformats.org/officeDocument/2006/relationships/slideLayout" Target="../slideLayouts/slideLayout6.xml"/><Relationship Id="rId6" Type="http://schemas.openxmlformats.org/officeDocument/2006/relationships/hyperlink" Target="http://_enref_35/" TargetMode="External"/><Relationship Id="rId5" Type="http://schemas.openxmlformats.org/officeDocument/2006/relationships/hyperlink" Target="http://_enref_34/" TargetMode="External"/><Relationship Id="rId4" Type="http://schemas.openxmlformats.org/officeDocument/2006/relationships/hyperlink" Target="http://_enref_33/"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_enref_39/" TargetMode="External"/><Relationship Id="rId2" Type="http://schemas.openxmlformats.org/officeDocument/2006/relationships/hyperlink" Target="http://_enref_35/" TargetMode="Externa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8" Type="http://schemas.openxmlformats.org/officeDocument/2006/relationships/hyperlink" Target="http://_enref_46/" TargetMode="External"/><Relationship Id="rId3" Type="http://schemas.openxmlformats.org/officeDocument/2006/relationships/hyperlink" Target="http://_enref_43/" TargetMode="External"/><Relationship Id="rId7" Type="http://schemas.openxmlformats.org/officeDocument/2006/relationships/hyperlink" Target="http://_enref_45/" TargetMode="External"/><Relationship Id="rId2" Type="http://schemas.openxmlformats.org/officeDocument/2006/relationships/hyperlink" Target="http://_enref_42/" TargetMode="External"/><Relationship Id="rId1" Type="http://schemas.openxmlformats.org/officeDocument/2006/relationships/slideLayout" Target="../slideLayouts/slideLayout6.xml"/><Relationship Id="rId6" Type="http://schemas.openxmlformats.org/officeDocument/2006/relationships/hyperlink" Target="http://_enref_51/" TargetMode="External"/><Relationship Id="rId5" Type="http://schemas.openxmlformats.org/officeDocument/2006/relationships/hyperlink" Target="http://_enref_47/" TargetMode="External"/><Relationship Id="rId4" Type="http://schemas.openxmlformats.org/officeDocument/2006/relationships/hyperlink" Target="http://_enref_39/" TargetMode="External"/><Relationship Id="rId9" Type="http://schemas.openxmlformats.org/officeDocument/2006/relationships/hyperlink" Target="http://_enref_44/" TargetMode="External"/></Relationships>
</file>

<file path=ppt/slides/_rels/slide16.xml.rels><?xml version="1.0" encoding="UTF-8" standalone="yes"?>
<Relationships xmlns="http://schemas.openxmlformats.org/package/2006/relationships"><Relationship Id="rId8" Type="http://schemas.openxmlformats.org/officeDocument/2006/relationships/hyperlink" Target="http://_enref_54/" TargetMode="External"/><Relationship Id="rId13" Type="http://schemas.openxmlformats.org/officeDocument/2006/relationships/hyperlink" Target="http://_enref_58/" TargetMode="External"/><Relationship Id="rId3" Type="http://schemas.openxmlformats.org/officeDocument/2006/relationships/hyperlink" Target="http://_enref_52/" TargetMode="External"/><Relationship Id="rId7" Type="http://schemas.openxmlformats.org/officeDocument/2006/relationships/hyperlink" Target="http://_enref_53/" TargetMode="External"/><Relationship Id="rId12" Type="http://schemas.openxmlformats.org/officeDocument/2006/relationships/hyperlink" Target="http://_enref_57/" TargetMode="External"/><Relationship Id="rId2" Type="http://schemas.openxmlformats.org/officeDocument/2006/relationships/hyperlink" Target="http://_enref_35/" TargetMode="External"/><Relationship Id="rId1" Type="http://schemas.openxmlformats.org/officeDocument/2006/relationships/slideLayout" Target="../slideLayouts/slideLayout6.xml"/><Relationship Id="rId6" Type="http://schemas.openxmlformats.org/officeDocument/2006/relationships/hyperlink" Target="http://_enref_44/" TargetMode="External"/><Relationship Id="rId11" Type="http://schemas.openxmlformats.org/officeDocument/2006/relationships/hyperlink" Target="http://_enref_56/" TargetMode="External"/><Relationship Id="rId5" Type="http://schemas.openxmlformats.org/officeDocument/2006/relationships/hyperlink" Target="http://_enref_59/" TargetMode="External"/><Relationship Id="rId10" Type="http://schemas.openxmlformats.org/officeDocument/2006/relationships/hyperlink" Target="http://_enref_55/" TargetMode="External"/><Relationship Id="rId4" Type="http://schemas.openxmlformats.org/officeDocument/2006/relationships/hyperlink" Target="http://_enref_50/" TargetMode="External"/><Relationship Id="rId9" Type="http://schemas.openxmlformats.org/officeDocument/2006/relationships/hyperlink" Target="http://_enref_43/" TargetMode="External"/></Relationships>
</file>

<file path=ppt/slides/_rels/slide17.xml.rels><?xml version="1.0" encoding="UTF-8" standalone="yes"?>
<Relationships xmlns="http://schemas.openxmlformats.org/package/2006/relationships"><Relationship Id="rId8" Type="http://schemas.openxmlformats.org/officeDocument/2006/relationships/hyperlink" Target="http://_enref_39/" TargetMode="External"/><Relationship Id="rId3" Type="http://schemas.openxmlformats.org/officeDocument/2006/relationships/hyperlink" Target="http://_enref_42/" TargetMode="External"/><Relationship Id="rId7" Type="http://schemas.openxmlformats.org/officeDocument/2006/relationships/hyperlink" Target="http://_enref_37/" TargetMode="External"/><Relationship Id="rId12" Type="http://schemas.openxmlformats.org/officeDocument/2006/relationships/hyperlink" Target="http://_enref_65/" TargetMode="External"/><Relationship Id="rId2" Type="http://schemas.openxmlformats.org/officeDocument/2006/relationships/hyperlink" Target="http://_enref_28/" TargetMode="External"/><Relationship Id="rId1" Type="http://schemas.openxmlformats.org/officeDocument/2006/relationships/slideLayout" Target="../slideLayouts/slideLayout6.xml"/><Relationship Id="rId6" Type="http://schemas.openxmlformats.org/officeDocument/2006/relationships/hyperlink" Target="http://_enref_36/" TargetMode="External"/><Relationship Id="rId11" Type="http://schemas.openxmlformats.org/officeDocument/2006/relationships/hyperlink" Target="http://_enref_23/" TargetMode="External"/><Relationship Id="rId5" Type="http://schemas.openxmlformats.org/officeDocument/2006/relationships/hyperlink" Target="http://_enref_21/" TargetMode="External"/><Relationship Id="rId10" Type="http://schemas.openxmlformats.org/officeDocument/2006/relationships/hyperlink" Target="http://_enref_64/" TargetMode="External"/><Relationship Id="rId4" Type="http://schemas.openxmlformats.org/officeDocument/2006/relationships/hyperlink" Target="http://_enref_60/" TargetMode="External"/><Relationship Id="rId9" Type="http://schemas.openxmlformats.org/officeDocument/2006/relationships/hyperlink" Target="http://_enref_61/"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_enref_66/" TargetMode="External"/><Relationship Id="rId7" Type="http://schemas.openxmlformats.org/officeDocument/2006/relationships/hyperlink" Target="http://_enref_56/" TargetMode="External"/><Relationship Id="rId2" Type="http://schemas.openxmlformats.org/officeDocument/2006/relationships/hyperlink" Target="http://_enref_38/" TargetMode="External"/><Relationship Id="rId1" Type="http://schemas.openxmlformats.org/officeDocument/2006/relationships/slideLayout" Target="../slideLayouts/slideLayout6.xml"/><Relationship Id="rId6" Type="http://schemas.openxmlformats.org/officeDocument/2006/relationships/hyperlink" Target="http://_enref_50/" TargetMode="External"/><Relationship Id="rId5" Type="http://schemas.openxmlformats.org/officeDocument/2006/relationships/hyperlink" Target="http://_enref_37/" TargetMode="External"/><Relationship Id="rId4" Type="http://schemas.openxmlformats.org/officeDocument/2006/relationships/hyperlink" Target="http://_enref_67/"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hyperlink" Target="http://_enref_1/" TargetMode="External"/><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hyperlink" Target="http://_enref_2/" TargetMode="External"/></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s://www.epilepsy.com/tools-resources/forms-resources/medication-tools" TargetMode="Externa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8" Type="http://schemas.openxmlformats.org/officeDocument/2006/relationships/hyperlink" Target="http://_enref_5/" TargetMode="External"/><Relationship Id="rId3" Type="http://schemas.openxmlformats.org/officeDocument/2006/relationships/hyperlink" Target="http://_enref_11/" TargetMode="External"/><Relationship Id="rId7" Type="http://schemas.openxmlformats.org/officeDocument/2006/relationships/hyperlink" Target="http://_enref_17/" TargetMode="External"/><Relationship Id="rId2" Type="http://schemas.openxmlformats.org/officeDocument/2006/relationships/hyperlink" Target="http://_enref_8/" TargetMode="External"/><Relationship Id="rId1" Type="http://schemas.openxmlformats.org/officeDocument/2006/relationships/slideLayout" Target="../slideLayouts/slideLayout6.xml"/><Relationship Id="rId6" Type="http://schemas.openxmlformats.org/officeDocument/2006/relationships/hyperlink" Target="http://_enref_14/" TargetMode="External"/><Relationship Id="rId5" Type="http://schemas.openxmlformats.org/officeDocument/2006/relationships/hyperlink" Target="http://_enref_13/" TargetMode="External"/><Relationship Id="rId10" Type="http://schemas.openxmlformats.org/officeDocument/2006/relationships/hyperlink" Target="http://_enref_19/" TargetMode="External"/><Relationship Id="rId4" Type="http://schemas.openxmlformats.org/officeDocument/2006/relationships/hyperlink" Target="http://_enref_12/" TargetMode="External"/><Relationship Id="rId9" Type="http://schemas.openxmlformats.org/officeDocument/2006/relationships/hyperlink" Target="http://_enref_18/"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0D8C472-78EC-AC88-C9F2-7A9E58426E59}"/>
              </a:ext>
            </a:extLst>
          </p:cNvPr>
          <p:cNvSpPr>
            <a:spLocks noGrp="1"/>
          </p:cNvSpPr>
          <p:nvPr>
            <p:ph type="title"/>
          </p:nvPr>
        </p:nvSpPr>
        <p:spPr>
          <a:xfrm>
            <a:off x="470066" y="2085818"/>
            <a:ext cx="11247336" cy="984251"/>
          </a:xfrm>
        </p:spPr>
        <p:txBody>
          <a:bodyPr/>
          <a:lstStyle>
            <a:lvl1pPr>
              <a:defRPr sz="5400" b="0" i="0">
                <a:solidFill>
                  <a:schemeClr val="tx1"/>
                </a:solidFill>
              </a:defRPr>
            </a:lvl1pPr>
          </a:lstStyle>
          <a:p>
            <a:r>
              <a:rPr lang="en-US" b="1" dirty="0">
                <a:solidFill>
                  <a:schemeClr val="tx2"/>
                </a:solidFill>
              </a:rPr>
              <a:t>Adherence to ​Anti-seizure Medications​</a:t>
            </a:r>
            <a:endParaRPr lang="en-GB" dirty="0">
              <a:solidFill>
                <a:schemeClr val="tx2"/>
              </a:solidFill>
            </a:endParaRPr>
          </a:p>
        </p:txBody>
      </p:sp>
      <p:sp>
        <p:nvSpPr>
          <p:cNvPr id="8" name="Text Placeholder 15">
            <a:extLst>
              <a:ext uri="{FF2B5EF4-FFF2-40B4-BE49-F238E27FC236}">
                <a16:creationId xmlns:a16="http://schemas.microsoft.com/office/drawing/2014/main" id="{5463DA0D-14A5-3396-344E-67E4B3B142C2}"/>
              </a:ext>
            </a:extLst>
          </p:cNvPr>
          <p:cNvSpPr>
            <a:spLocks noGrp="1"/>
          </p:cNvSpPr>
          <p:nvPr>
            <p:ph type="body" sz="quarter" idx="11" hasCustomPrompt="1"/>
          </p:nvPr>
        </p:nvSpPr>
        <p:spPr>
          <a:xfrm>
            <a:off x="472522" y="4080794"/>
            <a:ext cx="11244880" cy="825755"/>
          </a:xfrm>
          <a:prstGeom prst="rect">
            <a:avLst/>
          </a:prstGeom>
        </p:spPr>
        <p:txBody>
          <a:bodyPr/>
          <a:lstStyle>
            <a:lvl1pPr marL="0" indent="0">
              <a:buNone/>
              <a:defRPr sz="2000" b="0" i="0">
                <a:solidFill>
                  <a:schemeClr val="tx1"/>
                </a:solidFill>
              </a:defRPr>
            </a:lvl1pPr>
            <a:lvl2pPr marL="195067" indent="0">
              <a:buNone/>
              <a:defRPr sz="2667"/>
            </a:lvl2pPr>
            <a:lvl3pPr marL="377943" indent="0">
              <a:buNone/>
              <a:defRPr sz="2667"/>
            </a:lvl3pPr>
            <a:lvl4pPr marL="1371566" indent="0">
              <a:buNone/>
              <a:defRPr sz="2667"/>
            </a:lvl4pPr>
            <a:lvl5pPr marL="1828754" indent="0">
              <a:buNone/>
              <a:defRPr sz="2667"/>
            </a:lvl5pPr>
          </a:lstStyle>
          <a:p>
            <a:pPr fontAlgn="base"/>
            <a:r>
              <a:rPr lang="en-US" sz="1600" b="1" dirty="0"/>
              <a:t>Avani C. Modi, Ph.D.​</a:t>
            </a:r>
          </a:p>
          <a:p>
            <a:pPr fontAlgn="base"/>
            <a:r>
              <a:rPr lang="en-US" sz="1600" dirty="0"/>
              <a:t>Professor​ | Cincinnati Children’s Hospital Medical Center; University of Cincinnati-College of Medicine​</a:t>
            </a:r>
          </a:p>
          <a:p>
            <a:pPr fontAlgn="base"/>
            <a:r>
              <a:rPr lang="en-US" sz="1600" b="1" dirty="0"/>
              <a:t>Aimee W. Smith, Ph.D.​</a:t>
            </a:r>
          </a:p>
          <a:p>
            <a:pPr fontAlgn="base"/>
            <a:r>
              <a:rPr lang="en-US" sz="1600" dirty="0"/>
              <a:t>Assistant Professor​ | East Carolina University​</a:t>
            </a:r>
          </a:p>
        </p:txBody>
      </p:sp>
    </p:spTree>
    <p:extLst>
      <p:ext uri="{BB962C8B-B14F-4D97-AF65-F5344CB8AC3E}">
        <p14:creationId xmlns:p14="http://schemas.microsoft.com/office/powerpoint/2010/main" val="29931744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76F4E2-4DD0-1D77-34E8-82F60607D006}"/>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19B4BD69-9E4C-C384-6F7E-B51DA89BBED7}"/>
              </a:ext>
            </a:extLst>
          </p:cNvPr>
          <p:cNvSpPr>
            <a:spLocks noGrp="1"/>
          </p:cNvSpPr>
          <p:nvPr>
            <p:ph type="ftr" sz="quarter" idx="3"/>
          </p:nvPr>
        </p:nvSpPr>
        <p:spPr/>
        <p:txBody>
          <a:bodyPr/>
          <a:lstStyle/>
          <a:p>
            <a:r>
              <a:rPr lang="en-US">
                <a:cs typeface="Arial" panose="020B0604020202020204" pitchFamily="34" charset="0"/>
              </a:rPr>
              <a:t>American Epilepsy Society</a:t>
            </a:r>
            <a:endParaRPr lang="en-US" dirty="0">
              <a:cs typeface="Arial" panose="020B0604020202020204" pitchFamily="34" charset="0"/>
            </a:endParaRPr>
          </a:p>
        </p:txBody>
      </p:sp>
      <p:sp>
        <p:nvSpPr>
          <p:cNvPr id="26" name="TextBox 25">
            <a:extLst>
              <a:ext uri="{FF2B5EF4-FFF2-40B4-BE49-F238E27FC236}">
                <a16:creationId xmlns:a16="http://schemas.microsoft.com/office/drawing/2014/main" id="{2D3C4BDF-90C4-77CA-C86A-1021B1D805D6}"/>
              </a:ext>
            </a:extLst>
          </p:cNvPr>
          <p:cNvSpPr txBox="1"/>
          <p:nvPr/>
        </p:nvSpPr>
        <p:spPr>
          <a:xfrm>
            <a:off x="781040" y="5473905"/>
            <a:ext cx="10706957" cy="553998"/>
          </a:xfrm>
          <a:prstGeom prst="rect">
            <a:avLst/>
          </a:prstGeom>
          <a:noFill/>
        </p:spPr>
        <p:txBody>
          <a:bodyPr wrap="square">
            <a:spAutoFit/>
          </a:bodyPr>
          <a:lstStyle/>
          <a:p>
            <a:pPr fontAlgn="base"/>
            <a:r>
              <a:rPr lang="en-US" sz="1200" dirty="0"/>
              <a:t>Figure from “Smith, A.W., Gutierrez-Colina, A.M., Guilfoyle, S.M., &amp; Modi, A.C. (2020). Pediatric Epilepsy. In A.C. Modi &amp; K.A. Driscoll (Eds). </a:t>
            </a:r>
            <a:r>
              <a:rPr lang="en-US" sz="1200" i="1" dirty="0"/>
              <a:t>Adherence and Self-Management in Pediatric Populations </a:t>
            </a:r>
            <a:r>
              <a:rPr lang="en-US" sz="1200" dirty="0"/>
              <a:t>(pp. 207-227). Cambridge: Elsevier S&amp;T Books” used with permission from Elsevier.​</a:t>
            </a:r>
            <a:r>
              <a:rPr lang="en-US" dirty="0"/>
              <a:t>.​</a:t>
            </a:r>
          </a:p>
        </p:txBody>
      </p:sp>
      <p:pic>
        <p:nvPicPr>
          <p:cNvPr id="1026" name="Picture 2">
            <a:extLst>
              <a:ext uri="{FF2B5EF4-FFF2-40B4-BE49-F238E27FC236}">
                <a16:creationId xmlns:a16="http://schemas.microsoft.com/office/drawing/2014/main" id="{5FB6A9EE-993F-0DE9-4117-594176CC562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78807" y="140022"/>
            <a:ext cx="8434386" cy="53709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725111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500"/>
                                  </p:stCondLst>
                                  <p:childTnLst>
                                    <p:set>
                                      <p:cBhvr>
                                        <p:cTn id="6" dur="1" fill="hold">
                                          <p:stCondLst>
                                            <p:cond delay="0"/>
                                          </p:stCondLst>
                                        </p:cTn>
                                        <p:tgtEl>
                                          <p:spTgt spid="26"/>
                                        </p:tgtEl>
                                        <p:attrNameLst>
                                          <p:attrName>style.visibility</p:attrName>
                                        </p:attrNameLst>
                                      </p:cBhvr>
                                      <p:to>
                                        <p:strVal val="visible"/>
                                      </p:to>
                                    </p:set>
                                    <p:animEffect transition="in" filter="wipe(left)">
                                      <p:cBhvr>
                                        <p:cTn id="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F43569-779F-1CA9-0295-0D0C275BB63A}"/>
            </a:ext>
          </a:extLst>
        </p:cNvPr>
        <p:cNvGrpSpPr/>
        <p:nvPr/>
      </p:nvGrpSpPr>
      <p:grpSpPr>
        <a:xfrm>
          <a:off x="0" y="0"/>
          <a:ext cx="0" cy="0"/>
          <a:chOff x="0" y="0"/>
          <a:chExt cx="0" cy="0"/>
        </a:xfrm>
      </p:grpSpPr>
      <p:sp>
        <p:nvSpPr>
          <p:cNvPr id="16" name="Title Placeholder 1">
            <a:extLst>
              <a:ext uri="{FF2B5EF4-FFF2-40B4-BE49-F238E27FC236}">
                <a16:creationId xmlns:a16="http://schemas.microsoft.com/office/drawing/2014/main" id="{820D08D8-1D86-3C85-3A4E-7A83A18D5BBC}"/>
              </a:ext>
            </a:extLst>
          </p:cNvPr>
          <p:cNvSpPr txBox="1">
            <a:spLocks/>
          </p:cNvSpPr>
          <p:nvPr/>
        </p:nvSpPr>
        <p:spPr>
          <a:xfrm>
            <a:off x="743578" y="466627"/>
            <a:ext cx="10781882" cy="565665"/>
          </a:xfrm>
          <a:prstGeom prst="rect">
            <a:avLst/>
          </a:prstGeom>
        </p:spPr>
        <p:txBody>
          <a:bodyPr vert="horz" lIns="0" tIns="0" rIns="0" bIns="0" rtlCol="0" anchor="t">
            <a:noAutofit/>
          </a:bodyPr>
          <a:lstStyle>
            <a:lvl1pPr algn="l" defTabSz="914377" rtl="0" eaLnBrk="1" latinLnBrk="0" hangingPunct="1">
              <a:lnSpc>
                <a:spcPct val="100000"/>
              </a:lnSpc>
              <a:spcBef>
                <a:spcPct val="0"/>
              </a:spcBef>
              <a:buNone/>
              <a:defRPr sz="3200" b="0" i="0" kern="1200">
                <a:solidFill>
                  <a:schemeClr val="tx1"/>
                </a:solidFill>
                <a:latin typeface="+mj-lt"/>
                <a:ea typeface="Verdana" panose="020B0604030504040204" pitchFamily="34" charset="0"/>
                <a:cs typeface="Arial" panose="020B0604020202020204" pitchFamily="34" charset="0"/>
              </a:defRPr>
            </a:lvl1pPr>
          </a:lstStyle>
          <a:p>
            <a:r>
              <a:rPr lang="en-US" b="1" dirty="0">
                <a:solidFill>
                  <a:schemeClr val="tx2"/>
                </a:solidFill>
              </a:rPr>
              <a:t>Risk factors for non-adherence</a:t>
            </a:r>
            <a:r>
              <a:rPr lang="en-US" dirty="0">
                <a:solidFill>
                  <a:schemeClr val="tx2"/>
                </a:solidFill>
              </a:rPr>
              <a:t>​</a:t>
            </a:r>
            <a:endParaRPr lang="en-GB" sz="4000" b="1" dirty="0">
              <a:solidFill>
                <a:schemeClr val="tx2"/>
              </a:solidFill>
            </a:endParaRPr>
          </a:p>
        </p:txBody>
      </p:sp>
      <p:sp>
        <p:nvSpPr>
          <p:cNvPr id="4" name="Footer Placeholder 3">
            <a:extLst>
              <a:ext uri="{FF2B5EF4-FFF2-40B4-BE49-F238E27FC236}">
                <a16:creationId xmlns:a16="http://schemas.microsoft.com/office/drawing/2014/main" id="{4D7A9C97-5DC1-E835-D388-FDBBC2751DC9}"/>
              </a:ext>
            </a:extLst>
          </p:cNvPr>
          <p:cNvSpPr>
            <a:spLocks noGrp="1"/>
          </p:cNvSpPr>
          <p:nvPr>
            <p:ph type="ftr" sz="quarter" idx="3"/>
          </p:nvPr>
        </p:nvSpPr>
        <p:spPr/>
        <p:txBody>
          <a:bodyPr/>
          <a:lstStyle/>
          <a:p>
            <a:r>
              <a:rPr lang="en-US">
                <a:cs typeface="Arial" panose="020B0604020202020204" pitchFamily="34" charset="0"/>
              </a:rPr>
              <a:t>American Epilepsy Society</a:t>
            </a:r>
            <a:endParaRPr lang="en-US" dirty="0">
              <a:cs typeface="Arial" panose="020B0604020202020204" pitchFamily="34" charset="0"/>
            </a:endParaRPr>
          </a:p>
        </p:txBody>
      </p:sp>
      <p:sp>
        <p:nvSpPr>
          <p:cNvPr id="26" name="TextBox 25">
            <a:extLst>
              <a:ext uri="{FF2B5EF4-FFF2-40B4-BE49-F238E27FC236}">
                <a16:creationId xmlns:a16="http://schemas.microsoft.com/office/drawing/2014/main" id="{F21C5D24-0377-AD36-9014-5745AC885D7B}"/>
              </a:ext>
            </a:extLst>
          </p:cNvPr>
          <p:cNvSpPr txBox="1"/>
          <p:nvPr/>
        </p:nvSpPr>
        <p:spPr>
          <a:xfrm>
            <a:off x="666540" y="1094838"/>
            <a:ext cx="10706957" cy="400110"/>
          </a:xfrm>
          <a:prstGeom prst="rect">
            <a:avLst/>
          </a:prstGeom>
          <a:noFill/>
        </p:spPr>
        <p:txBody>
          <a:bodyPr wrap="square">
            <a:spAutoFit/>
          </a:bodyPr>
          <a:lstStyle/>
          <a:p>
            <a:pPr fontAlgn="base"/>
            <a:r>
              <a:rPr lang="en-GB" sz="2000" b="1" i="1" dirty="0">
                <a:solidFill>
                  <a:schemeClr val="accent1"/>
                </a:solidFill>
              </a:rPr>
              <a:t>Sociodemographic Factors and Social Determinants of Health:</a:t>
            </a:r>
            <a:r>
              <a:rPr lang="en-GB" sz="2000" b="1" dirty="0">
                <a:solidFill>
                  <a:schemeClr val="accent1"/>
                </a:solidFill>
              </a:rPr>
              <a:t>​</a:t>
            </a:r>
          </a:p>
        </p:txBody>
      </p:sp>
      <p:sp>
        <p:nvSpPr>
          <p:cNvPr id="6" name="TextBox 5">
            <a:extLst>
              <a:ext uri="{FF2B5EF4-FFF2-40B4-BE49-F238E27FC236}">
                <a16:creationId xmlns:a16="http://schemas.microsoft.com/office/drawing/2014/main" id="{FB113F06-C123-168F-22CA-65D29D6B6165}"/>
              </a:ext>
            </a:extLst>
          </p:cNvPr>
          <p:cNvSpPr txBox="1"/>
          <p:nvPr/>
        </p:nvSpPr>
        <p:spPr>
          <a:xfrm>
            <a:off x="898950" y="1850149"/>
            <a:ext cx="5183712" cy="1454244"/>
          </a:xfrm>
          <a:prstGeom prst="rect">
            <a:avLst/>
          </a:prstGeom>
          <a:noFill/>
        </p:spPr>
        <p:txBody>
          <a:bodyPr wrap="square">
            <a:spAutoFit/>
          </a:bodyPr>
          <a:lstStyle/>
          <a:p>
            <a:pPr lvl="1" fontAlgn="base"/>
            <a:r>
              <a:rPr lang="en-US" sz="2400" b="1" i="1" dirty="0">
                <a:solidFill>
                  <a:schemeClr val="accent4"/>
                </a:solidFill>
              </a:rPr>
              <a:t>Age </a:t>
            </a:r>
          </a:p>
          <a:p>
            <a:pPr lvl="1" fontAlgn="base"/>
            <a:endParaRPr lang="en-US" sz="1050" dirty="0"/>
          </a:p>
          <a:p>
            <a:pPr lvl="1" fontAlgn="base"/>
            <a:r>
              <a:rPr lang="en-US" dirty="0"/>
              <a:t>Adherence is worse for adolescents and young adults </a:t>
            </a:r>
            <a:r>
              <a:rPr lang="en-US" u="sng" baseline="30000" dirty="0">
                <a:hlinkClick r:id="rId2"/>
              </a:rPr>
              <a:t>24</a:t>
            </a:r>
            <a:r>
              <a:rPr lang="en-US" baseline="30000" dirty="0"/>
              <a:t>,</a:t>
            </a:r>
            <a:r>
              <a:rPr lang="en-US" u="sng" baseline="30000" dirty="0">
                <a:hlinkClick r:id="rId3"/>
              </a:rPr>
              <a:t>25</a:t>
            </a:r>
            <a:r>
              <a:rPr lang="en-US" dirty="0"/>
              <a:t> compared to other age groups. ​</a:t>
            </a:r>
          </a:p>
        </p:txBody>
      </p:sp>
      <p:sp>
        <p:nvSpPr>
          <p:cNvPr id="9" name="TextBox 8">
            <a:extLst>
              <a:ext uri="{FF2B5EF4-FFF2-40B4-BE49-F238E27FC236}">
                <a16:creationId xmlns:a16="http://schemas.microsoft.com/office/drawing/2014/main" id="{CB257563-7B9A-14E2-F16E-634CD163799D}"/>
              </a:ext>
            </a:extLst>
          </p:cNvPr>
          <p:cNvSpPr txBox="1"/>
          <p:nvPr/>
        </p:nvSpPr>
        <p:spPr>
          <a:xfrm>
            <a:off x="6008110" y="1850149"/>
            <a:ext cx="5183713" cy="1177245"/>
          </a:xfrm>
          <a:prstGeom prst="rect">
            <a:avLst/>
          </a:prstGeom>
          <a:noFill/>
        </p:spPr>
        <p:txBody>
          <a:bodyPr wrap="square">
            <a:spAutoFit/>
          </a:bodyPr>
          <a:lstStyle/>
          <a:p>
            <a:pPr lvl="1" fontAlgn="base"/>
            <a:r>
              <a:rPr lang="en-US" sz="2400" b="1" i="1" dirty="0">
                <a:solidFill>
                  <a:schemeClr val="accent4"/>
                </a:solidFill>
              </a:rPr>
              <a:t>Socioeconomic status/income</a:t>
            </a:r>
            <a:r>
              <a:rPr lang="en-US" sz="2400" b="1" dirty="0">
                <a:solidFill>
                  <a:schemeClr val="accent4"/>
                </a:solidFill>
              </a:rPr>
              <a:t> </a:t>
            </a:r>
          </a:p>
          <a:p>
            <a:pPr lvl="1" fontAlgn="base"/>
            <a:endParaRPr lang="en-US" sz="1050" dirty="0"/>
          </a:p>
          <a:p>
            <a:pPr lvl="1" fontAlgn="base"/>
            <a:r>
              <a:rPr lang="en-US" dirty="0"/>
              <a:t>Low income or socioeconomic status is associated with non-adherence. </a:t>
            </a:r>
            <a:r>
              <a:rPr lang="en-US" u="sng" baseline="30000" dirty="0">
                <a:hlinkClick r:id="rId4"/>
              </a:rPr>
              <a:t>26-29</a:t>
            </a:r>
            <a:r>
              <a:rPr lang="en-US" dirty="0"/>
              <a:t> ​</a:t>
            </a:r>
          </a:p>
        </p:txBody>
      </p:sp>
      <p:sp>
        <p:nvSpPr>
          <p:cNvPr id="11" name="TextBox 10">
            <a:extLst>
              <a:ext uri="{FF2B5EF4-FFF2-40B4-BE49-F238E27FC236}">
                <a16:creationId xmlns:a16="http://schemas.microsoft.com/office/drawing/2014/main" id="{0970EC2D-F790-7225-499E-7B1453DD00B9}"/>
              </a:ext>
            </a:extLst>
          </p:cNvPr>
          <p:cNvSpPr txBox="1"/>
          <p:nvPr/>
        </p:nvSpPr>
        <p:spPr>
          <a:xfrm>
            <a:off x="898139" y="3528889"/>
            <a:ext cx="5109971" cy="2008242"/>
          </a:xfrm>
          <a:prstGeom prst="rect">
            <a:avLst/>
          </a:prstGeom>
          <a:noFill/>
        </p:spPr>
        <p:txBody>
          <a:bodyPr wrap="square">
            <a:spAutoFit/>
          </a:bodyPr>
          <a:lstStyle/>
          <a:p>
            <a:pPr lvl="1" fontAlgn="base"/>
            <a:r>
              <a:rPr lang="en-US" sz="2400" b="1" i="1" dirty="0">
                <a:solidFill>
                  <a:schemeClr val="accent4"/>
                </a:solidFill>
              </a:rPr>
              <a:t>Sex </a:t>
            </a:r>
          </a:p>
          <a:p>
            <a:pPr lvl="1" fontAlgn="base"/>
            <a:endParaRPr lang="en-US" sz="1050" dirty="0"/>
          </a:p>
          <a:p>
            <a:pPr lvl="1" fontAlgn="base"/>
            <a:r>
              <a:rPr lang="en-US" dirty="0"/>
              <a:t>No major sex differences have been found consistently; however, adherence needs to be carefully examined in pregnant women who may worry about the effects of ASMs on the fetus </a:t>
            </a:r>
            <a:r>
              <a:rPr lang="en-US" u="sng" baseline="30000" dirty="0">
                <a:hlinkClick r:id="rId5"/>
              </a:rPr>
              <a:t>30</a:t>
            </a:r>
            <a:r>
              <a:rPr lang="en-US" dirty="0"/>
              <a:t>.​</a:t>
            </a:r>
          </a:p>
        </p:txBody>
      </p:sp>
      <p:sp>
        <p:nvSpPr>
          <p:cNvPr id="13" name="TextBox 12">
            <a:extLst>
              <a:ext uri="{FF2B5EF4-FFF2-40B4-BE49-F238E27FC236}">
                <a16:creationId xmlns:a16="http://schemas.microsoft.com/office/drawing/2014/main" id="{0B41B867-B918-6F04-B47B-83B38A17A068}"/>
              </a:ext>
            </a:extLst>
          </p:cNvPr>
          <p:cNvSpPr txBox="1"/>
          <p:nvPr/>
        </p:nvSpPr>
        <p:spPr>
          <a:xfrm>
            <a:off x="6082662" y="3528889"/>
            <a:ext cx="5183712" cy="2008242"/>
          </a:xfrm>
          <a:prstGeom prst="rect">
            <a:avLst/>
          </a:prstGeom>
          <a:noFill/>
        </p:spPr>
        <p:txBody>
          <a:bodyPr wrap="square">
            <a:spAutoFit/>
          </a:bodyPr>
          <a:lstStyle/>
          <a:p>
            <a:pPr lvl="1" fontAlgn="base"/>
            <a:r>
              <a:rPr lang="en-US" sz="2400" b="1" i="1" dirty="0">
                <a:solidFill>
                  <a:schemeClr val="accent4"/>
                </a:solidFill>
              </a:rPr>
              <a:t>Race </a:t>
            </a:r>
          </a:p>
          <a:p>
            <a:pPr lvl="1" fontAlgn="base"/>
            <a:endParaRPr lang="en-US" sz="1050" dirty="0"/>
          </a:p>
          <a:p>
            <a:pPr lvl="1" fontAlgn="base"/>
            <a:r>
              <a:rPr lang="en-US" dirty="0"/>
              <a:t>Black individuals with epilepsy experience higher rates of suboptimal adherence </a:t>
            </a:r>
            <a:r>
              <a:rPr lang="en-US" u="sng" baseline="30000" dirty="0">
                <a:hlinkClick r:id="rId6"/>
              </a:rPr>
              <a:t>31</a:t>
            </a:r>
            <a:r>
              <a:rPr lang="en-US" dirty="0"/>
              <a:t> and more system and community level adherence barriers compared to other racial groups. </a:t>
            </a:r>
            <a:r>
              <a:rPr lang="en-US" u="sng" baseline="30000" dirty="0">
                <a:hlinkClick r:id="rId7"/>
              </a:rPr>
              <a:t>23</a:t>
            </a:r>
            <a:r>
              <a:rPr lang="en-US" baseline="30000" dirty="0"/>
              <a:t>,</a:t>
            </a:r>
            <a:r>
              <a:rPr lang="en-US" u="sng" baseline="30000" dirty="0">
                <a:hlinkClick r:id="rId8"/>
              </a:rPr>
              <a:t>32</a:t>
            </a:r>
            <a:r>
              <a:rPr lang="en-US" baseline="30000" dirty="0"/>
              <a:t>​</a:t>
            </a:r>
          </a:p>
        </p:txBody>
      </p:sp>
      <p:cxnSp>
        <p:nvCxnSpPr>
          <p:cNvPr id="41" name="Straight Connector 40">
            <a:extLst>
              <a:ext uri="{FF2B5EF4-FFF2-40B4-BE49-F238E27FC236}">
                <a16:creationId xmlns:a16="http://schemas.microsoft.com/office/drawing/2014/main" id="{59792D68-495B-3F77-93F0-2B8406DED424}"/>
              </a:ext>
            </a:extLst>
          </p:cNvPr>
          <p:cNvCxnSpPr/>
          <p:nvPr/>
        </p:nvCxnSpPr>
        <p:spPr>
          <a:xfrm>
            <a:off x="1440919" y="2347992"/>
            <a:ext cx="2115519" cy="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B7A602F3-41C6-3C3C-74C0-CA88487AD90F}"/>
              </a:ext>
            </a:extLst>
          </p:cNvPr>
          <p:cNvCxnSpPr/>
          <p:nvPr/>
        </p:nvCxnSpPr>
        <p:spPr>
          <a:xfrm>
            <a:off x="1440919" y="4003728"/>
            <a:ext cx="2115519" cy="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ABC44325-EF8C-EDF8-FF89-8A85A0AB41EF}"/>
              </a:ext>
            </a:extLst>
          </p:cNvPr>
          <p:cNvCxnSpPr/>
          <p:nvPr/>
        </p:nvCxnSpPr>
        <p:spPr>
          <a:xfrm>
            <a:off x="6558999" y="2345408"/>
            <a:ext cx="2115519" cy="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D0CA524A-6E05-1B96-D7FA-72B76F178BC8}"/>
              </a:ext>
            </a:extLst>
          </p:cNvPr>
          <p:cNvCxnSpPr/>
          <p:nvPr/>
        </p:nvCxnSpPr>
        <p:spPr>
          <a:xfrm>
            <a:off x="6614770" y="4003728"/>
            <a:ext cx="2115519" cy="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8495607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500"/>
                                  </p:stCondLst>
                                  <p:childTnLst>
                                    <p:set>
                                      <p:cBhvr>
                                        <p:cTn id="6" dur="1" fill="hold">
                                          <p:stCondLst>
                                            <p:cond delay="0"/>
                                          </p:stCondLst>
                                        </p:cTn>
                                        <p:tgtEl>
                                          <p:spTgt spid="26"/>
                                        </p:tgtEl>
                                        <p:attrNameLst>
                                          <p:attrName>style.visibility</p:attrName>
                                        </p:attrNameLst>
                                      </p:cBhvr>
                                      <p:to>
                                        <p:strVal val="visible"/>
                                      </p:to>
                                    </p:set>
                                    <p:animEffect transition="in" filter="wipe(left)">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par>
                                <p:cTn id="13" presetID="22" presetClass="entr" presetSubtype="8" fill="hold" nodeType="withEffect">
                                  <p:stCondLst>
                                    <p:cond delay="0"/>
                                  </p:stCondLst>
                                  <p:childTnLst>
                                    <p:set>
                                      <p:cBhvr>
                                        <p:cTn id="14" dur="1" fill="hold">
                                          <p:stCondLst>
                                            <p:cond delay="0"/>
                                          </p:stCondLst>
                                        </p:cTn>
                                        <p:tgtEl>
                                          <p:spTgt spid="41"/>
                                        </p:tgtEl>
                                        <p:attrNameLst>
                                          <p:attrName>style.visibility</p:attrName>
                                        </p:attrNameLst>
                                      </p:cBhvr>
                                      <p:to>
                                        <p:strVal val="visible"/>
                                      </p:to>
                                    </p:set>
                                    <p:animEffect transition="in" filter="wipe(left)">
                                      <p:cBhvr>
                                        <p:cTn id="15" dur="500"/>
                                        <p:tgtEl>
                                          <p:spTgt spid="41"/>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wipe(left)">
                                      <p:cBhvr>
                                        <p:cTn id="20" dur="500"/>
                                        <p:tgtEl>
                                          <p:spTgt spid="9"/>
                                        </p:tgtEl>
                                      </p:cBhvr>
                                    </p:animEffect>
                                  </p:childTnLst>
                                </p:cTn>
                              </p:par>
                              <p:par>
                                <p:cTn id="21" presetID="22" presetClass="entr" presetSubtype="8" fill="hold" nodeType="withEffect">
                                  <p:stCondLst>
                                    <p:cond delay="0"/>
                                  </p:stCondLst>
                                  <p:childTnLst>
                                    <p:set>
                                      <p:cBhvr>
                                        <p:cTn id="22" dur="1" fill="hold">
                                          <p:stCondLst>
                                            <p:cond delay="0"/>
                                          </p:stCondLst>
                                        </p:cTn>
                                        <p:tgtEl>
                                          <p:spTgt spid="43"/>
                                        </p:tgtEl>
                                        <p:attrNameLst>
                                          <p:attrName>style.visibility</p:attrName>
                                        </p:attrNameLst>
                                      </p:cBhvr>
                                      <p:to>
                                        <p:strVal val="visible"/>
                                      </p:to>
                                    </p:set>
                                    <p:animEffect transition="in" filter="wipe(left)">
                                      <p:cBhvr>
                                        <p:cTn id="23" dur="500"/>
                                        <p:tgtEl>
                                          <p:spTgt spid="43"/>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wipe(left)">
                                      <p:cBhvr>
                                        <p:cTn id="28" dur="500"/>
                                        <p:tgtEl>
                                          <p:spTgt spid="11"/>
                                        </p:tgtEl>
                                      </p:cBhvr>
                                    </p:animEffect>
                                  </p:childTnLst>
                                </p:cTn>
                              </p:par>
                              <p:par>
                                <p:cTn id="29" presetID="22" presetClass="entr" presetSubtype="8" fill="hold" nodeType="withEffect">
                                  <p:stCondLst>
                                    <p:cond delay="0"/>
                                  </p:stCondLst>
                                  <p:childTnLst>
                                    <p:set>
                                      <p:cBhvr>
                                        <p:cTn id="30" dur="1" fill="hold">
                                          <p:stCondLst>
                                            <p:cond delay="0"/>
                                          </p:stCondLst>
                                        </p:cTn>
                                        <p:tgtEl>
                                          <p:spTgt spid="42"/>
                                        </p:tgtEl>
                                        <p:attrNameLst>
                                          <p:attrName>style.visibility</p:attrName>
                                        </p:attrNameLst>
                                      </p:cBhvr>
                                      <p:to>
                                        <p:strVal val="visible"/>
                                      </p:to>
                                    </p:set>
                                    <p:animEffect transition="in" filter="wipe(left)">
                                      <p:cBhvr>
                                        <p:cTn id="31" dur="500"/>
                                        <p:tgtEl>
                                          <p:spTgt spid="42"/>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wipe(left)">
                                      <p:cBhvr>
                                        <p:cTn id="36" dur="500"/>
                                        <p:tgtEl>
                                          <p:spTgt spid="13"/>
                                        </p:tgtEl>
                                      </p:cBhvr>
                                    </p:animEffect>
                                  </p:childTnLst>
                                </p:cTn>
                              </p:par>
                              <p:par>
                                <p:cTn id="37" presetID="22" presetClass="entr" presetSubtype="8" fill="hold" nodeType="withEffect">
                                  <p:stCondLst>
                                    <p:cond delay="0"/>
                                  </p:stCondLst>
                                  <p:childTnLst>
                                    <p:set>
                                      <p:cBhvr>
                                        <p:cTn id="38" dur="1" fill="hold">
                                          <p:stCondLst>
                                            <p:cond delay="0"/>
                                          </p:stCondLst>
                                        </p:cTn>
                                        <p:tgtEl>
                                          <p:spTgt spid="44"/>
                                        </p:tgtEl>
                                        <p:attrNameLst>
                                          <p:attrName>style.visibility</p:attrName>
                                        </p:attrNameLst>
                                      </p:cBhvr>
                                      <p:to>
                                        <p:strVal val="visible"/>
                                      </p:to>
                                    </p:set>
                                    <p:animEffect transition="in" filter="wipe(left)">
                                      <p:cBhvr>
                                        <p:cTn id="39"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6" grpId="0"/>
      <p:bldP spid="9" grpId="0"/>
      <p:bldP spid="11" grpId="0"/>
      <p:bldP spid="1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07BA96-905B-0709-4FD5-E61F31A108D0}"/>
            </a:ext>
          </a:extLst>
        </p:cNvPr>
        <p:cNvGrpSpPr/>
        <p:nvPr/>
      </p:nvGrpSpPr>
      <p:grpSpPr>
        <a:xfrm>
          <a:off x="0" y="0"/>
          <a:ext cx="0" cy="0"/>
          <a:chOff x="0" y="0"/>
          <a:chExt cx="0" cy="0"/>
        </a:xfrm>
      </p:grpSpPr>
      <p:sp>
        <p:nvSpPr>
          <p:cNvPr id="16" name="Title Placeholder 1">
            <a:extLst>
              <a:ext uri="{FF2B5EF4-FFF2-40B4-BE49-F238E27FC236}">
                <a16:creationId xmlns:a16="http://schemas.microsoft.com/office/drawing/2014/main" id="{38F27190-C7BC-8C62-11D4-0BA2CC00B29D}"/>
              </a:ext>
            </a:extLst>
          </p:cNvPr>
          <p:cNvSpPr txBox="1">
            <a:spLocks/>
          </p:cNvSpPr>
          <p:nvPr/>
        </p:nvSpPr>
        <p:spPr>
          <a:xfrm>
            <a:off x="743578" y="466627"/>
            <a:ext cx="10781882" cy="565665"/>
          </a:xfrm>
          <a:prstGeom prst="rect">
            <a:avLst/>
          </a:prstGeom>
        </p:spPr>
        <p:txBody>
          <a:bodyPr vert="horz" lIns="0" tIns="0" rIns="0" bIns="0" rtlCol="0" anchor="t">
            <a:noAutofit/>
          </a:bodyPr>
          <a:lstStyle>
            <a:lvl1pPr algn="l" defTabSz="914377" rtl="0" eaLnBrk="1" latinLnBrk="0" hangingPunct="1">
              <a:lnSpc>
                <a:spcPct val="100000"/>
              </a:lnSpc>
              <a:spcBef>
                <a:spcPct val="0"/>
              </a:spcBef>
              <a:buNone/>
              <a:defRPr sz="3200" b="0" i="0" kern="1200">
                <a:solidFill>
                  <a:schemeClr val="tx1"/>
                </a:solidFill>
                <a:latin typeface="+mj-lt"/>
                <a:ea typeface="Verdana" panose="020B0604030504040204" pitchFamily="34" charset="0"/>
                <a:cs typeface="Arial" panose="020B0604020202020204" pitchFamily="34" charset="0"/>
              </a:defRPr>
            </a:lvl1pPr>
          </a:lstStyle>
          <a:p>
            <a:r>
              <a:rPr lang="en-US" b="1" dirty="0">
                <a:solidFill>
                  <a:schemeClr val="tx2"/>
                </a:solidFill>
              </a:rPr>
              <a:t>Adherence Barriers Ranking by Race and Outcome</a:t>
            </a:r>
            <a:r>
              <a:rPr lang="en-US" dirty="0">
                <a:solidFill>
                  <a:schemeClr val="tx2"/>
                </a:solidFill>
              </a:rPr>
              <a:t>​</a:t>
            </a:r>
            <a:endParaRPr lang="en-GB" sz="4400" b="1" dirty="0">
              <a:solidFill>
                <a:schemeClr val="tx2"/>
              </a:solidFill>
            </a:endParaRPr>
          </a:p>
        </p:txBody>
      </p:sp>
      <p:sp>
        <p:nvSpPr>
          <p:cNvPr id="4" name="Footer Placeholder 3">
            <a:extLst>
              <a:ext uri="{FF2B5EF4-FFF2-40B4-BE49-F238E27FC236}">
                <a16:creationId xmlns:a16="http://schemas.microsoft.com/office/drawing/2014/main" id="{565E9057-76ED-A88E-F678-7D776D23A441}"/>
              </a:ext>
            </a:extLst>
          </p:cNvPr>
          <p:cNvSpPr>
            <a:spLocks noGrp="1"/>
          </p:cNvSpPr>
          <p:nvPr>
            <p:ph type="ftr" sz="quarter" idx="3"/>
          </p:nvPr>
        </p:nvSpPr>
        <p:spPr/>
        <p:txBody>
          <a:bodyPr/>
          <a:lstStyle/>
          <a:p>
            <a:r>
              <a:rPr lang="en-US">
                <a:cs typeface="Arial" panose="020B0604020202020204" pitchFamily="34" charset="0"/>
              </a:rPr>
              <a:t>American Epilepsy Society</a:t>
            </a:r>
            <a:endParaRPr lang="en-US" dirty="0">
              <a:cs typeface="Arial" panose="020B0604020202020204" pitchFamily="34" charset="0"/>
            </a:endParaRPr>
          </a:p>
        </p:txBody>
      </p:sp>
      <p:sp>
        <p:nvSpPr>
          <p:cNvPr id="6" name="TextBox 5">
            <a:extLst>
              <a:ext uri="{FF2B5EF4-FFF2-40B4-BE49-F238E27FC236}">
                <a16:creationId xmlns:a16="http://schemas.microsoft.com/office/drawing/2014/main" id="{24D19234-BB3C-342D-60B8-978AC3C43752}"/>
              </a:ext>
            </a:extLst>
          </p:cNvPr>
          <p:cNvSpPr txBox="1"/>
          <p:nvPr/>
        </p:nvSpPr>
        <p:spPr>
          <a:xfrm>
            <a:off x="743578" y="1316367"/>
            <a:ext cx="3161157" cy="461665"/>
          </a:xfrm>
          <a:prstGeom prst="rect">
            <a:avLst/>
          </a:prstGeom>
          <a:noFill/>
        </p:spPr>
        <p:txBody>
          <a:bodyPr wrap="square">
            <a:spAutoFit/>
          </a:bodyPr>
          <a:lstStyle/>
          <a:p>
            <a:pPr lvl="1" fontAlgn="base"/>
            <a:r>
              <a:rPr lang="en-US" sz="2400" b="1" i="1" dirty="0">
                <a:solidFill>
                  <a:schemeClr val="accent4"/>
                </a:solidFill>
              </a:rPr>
              <a:t>Black </a:t>
            </a:r>
          </a:p>
        </p:txBody>
      </p:sp>
      <p:cxnSp>
        <p:nvCxnSpPr>
          <p:cNvPr id="41" name="Straight Connector 40">
            <a:extLst>
              <a:ext uri="{FF2B5EF4-FFF2-40B4-BE49-F238E27FC236}">
                <a16:creationId xmlns:a16="http://schemas.microsoft.com/office/drawing/2014/main" id="{ED015171-267F-7511-D69D-7CFD3514E4B2}"/>
              </a:ext>
            </a:extLst>
          </p:cNvPr>
          <p:cNvCxnSpPr>
            <a:cxnSpLocks/>
          </p:cNvCxnSpPr>
          <p:nvPr/>
        </p:nvCxnSpPr>
        <p:spPr>
          <a:xfrm>
            <a:off x="1285547" y="1814210"/>
            <a:ext cx="1310696" cy="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48B1F370-0010-38A7-EB9B-344F5C58E1F2}"/>
              </a:ext>
            </a:extLst>
          </p:cNvPr>
          <p:cNvPicPr>
            <a:picLocks noChangeAspect="1"/>
          </p:cNvPicPr>
          <p:nvPr/>
        </p:nvPicPr>
        <p:blipFill>
          <a:blip r:embed="rId2"/>
          <a:stretch>
            <a:fillRect/>
          </a:stretch>
        </p:blipFill>
        <p:spPr>
          <a:xfrm>
            <a:off x="4099382" y="1714383"/>
            <a:ext cx="2183355" cy="4106310"/>
          </a:xfrm>
          <a:prstGeom prst="rect">
            <a:avLst/>
          </a:prstGeom>
        </p:spPr>
      </p:pic>
      <p:pic>
        <p:nvPicPr>
          <p:cNvPr id="5" name="Picture 4">
            <a:extLst>
              <a:ext uri="{FF2B5EF4-FFF2-40B4-BE49-F238E27FC236}">
                <a16:creationId xmlns:a16="http://schemas.microsoft.com/office/drawing/2014/main" id="{B79989B1-BF8C-5B5C-3A1B-43EA90BD12FC}"/>
              </a:ext>
            </a:extLst>
          </p:cNvPr>
          <p:cNvPicPr>
            <a:picLocks noChangeAspect="1"/>
          </p:cNvPicPr>
          <p:nvPr/>
        </p:nvPicPr>
        <p:blipFill>
          <a:blip r:embed="rId3"/>
          <a:stretch>
            <a:fillRect/>
          </a:stretch>
        </p:blipFill>
        <p:spPr>
          <a:xfrm>
            <a:off x="6284536" y="1638342"/>
            <a:ext cx="2183355" cy="4106310"/>
          </a:xfrm>
          <a:prstGeom prst="rect">
            <a:avLst/>
          </a:prstGeom>
        </p:spPr>
      </p:pic>
      <p:sp>
        <p:nvSpPr>
          <p:cNvPr id="8" name="TextBox 7">
            <a:extLst>
              <a:ext uri="{FF2B5EF4-FFF2-40B4-BE49-F238E27FC236}">
                <a16:creationId xmlns:a16="http://schemas.microsoft.com/office/drawing/2014/main" id="{A8B5A691-CDD0-9071-C82D-96AE84835A86}"/>
              </a:ext>
            </a:extLst>
          </p:cNvPr>
          <p:cNvSpPr txBox="1"/>
          <p:nvPr/>
        </p:nvSpPr>
        <p:spPr>
          <a:xfrm>
            <a:off x="8064886" y="1344474"/>
            <a:ext cx="3161157" cy="461665"/>
          </a:xfrm>
          <a:prstGeom prst="rect">
            <a:avLst/>
          </a:prstGeom>
          <a:noFill/>
        </p:spPr>
        <p:txBody>
          <a:bodyPr wrap="square">
            <a:spAutoFit/>
          </a:bodyPr>
          <a:lstStyle/>
          <a:p>
            <a:pPr lvl="1" algn="r" fontAlgn="base"/>
            <a:r>
              <a:rPr lang="en-US" sz="2400" b="1" i="1" dirty="0">
                <a:solidFill>
                  <a:schemeClr val="accent4"/>
                </a:solidFill>
              </a:rPr>
              <a:t>White</a:t>
            </a:r>
          </a:p>
        </p:txBody>
      </p:sp>
      <p:cxnSp>
        <p:nvCxnSpPr>
          <p:cNvPr id="10" name="Straight Connector 9">
            <a:extLst>
              <a:ext uri="{FF2B5EF4-FFF2-40B4-BE49-F238E27FC236}">
                <a16:creationId xmlns:a16="http://schemas.microsoft.com/office/drawing/2014/main" id="{C2E9229B-93F0-9AA9-B5A0-92C763FF1B5A}"/>
              </a:ext>
            </a:extLst>
          </p:cNvPr>
          <p:cNvCxnSpPr>
            <a:cxnSpLocks/>
          </p:cNvCxnSpPr>
          <p:nvPr/>
        </p:nvCxnSpPr>
        <p:spPr>
          <a:xfrm>
            <a:off x="9935947" y="1808608"/>
            <a:ext cx="1290096" cy="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32075CBC-E098-87B6-0713-14C0AF81F2E2}"/>
              </a:ext>
            </a:extLst>
          </p:cNvPr>
          <p:cNvSpPr txBox="1"/>
          <p:nvPr/>
        </p:nvSpPr>
        <p:spPr>
          <a:xfrm>
            <a:off x="703597" y="1890189"/>
            <a:ext cx="6098146" cy="369332"/>
          </a:xfrm>
          <a:prstGeom prst="rect">
            <a:avLst/>
          </a:prstGeom>
          <a:noFill/>
        </p:spPr>
        <p:txBody>
          <a:bodyPr wrap="square">
            <a:spAutoFit/>
          </a:bodyPr>
          <a:lstStyle/>
          <a:p>
            <a:pPr lvl="1" fontAlgn="base"/>
            <a:r>
              <a:rPr lang="en-US" b="1" i="1" dirty="0">
                <a:solidFill>
                  <a:schemeClr val="accent1"/>
                </a:solidFill>
              </a:rPr>
              <a:t>Seizures</a:t>
            </a:r>
          </a:p>
        </p:txBody>
      </p:sp>
      <p:sp>
        <p:nvSpPr>
          <p:cNvPr id="17" name="TextBox 16">
            <a:extLst>
              <a:ext uri="{FF2B5EF4-FFF2-40B4-BE49-F238E27FC236}">
                <a16:creationId xmlns:a16="http://schemas.microsoft.com/office/drawing/2014/main" id="{2713F5A5-88E6-0FF5-A402-ADC59E63212F}"/>
              </a:ext>
            </a:extLst>
          </p:cNvPr>
          <p:cNvSpPr txBox="1"/>
          <p:nvPr/>
        </p:nvSpPr>
        <p:spPr>
          <a:xfrm>
            <a:off x="1004552" y="2316299"/>
            <a:ext cx="5797190" cy="584775"/>
          </a:xfrm>
          <a:prstGeom prst="rect">
            <a:avLst/>
          </a:prstGeom>
          <a:noFill/>
        </p:spPr>
        <p:txBody>
          <a:bodyPr wrap="square">
            <a:spAutoFit/>
          </a:bodyPr>
          <a:lstStyle/>
          <a:p>
            <a:pPr lvl="1" fontAlgn="base"/>
            <a:r>
              <a:rPr lang="en-US" sz="1600" dirty="0">
                <a:solidFill>
                  <a:schemeClr val="tx2"/>
                </a:solidFill>
              </a:rPr>
              <a:t>Running out of Medications*</a:t>
            </a:r>
          </a:p>
          <a:p>
            <a:pPr lvl="1" fontAlgn="base"/>
            <a:r>
              <a:rPr lang="en-US" sz="1600" dirty="0">
                <a:solidFill>
                  <a:schemeClr val="tx2"/>
                </a:solidFill>
              </a:rPr>
              <a:t>SDS = 0.284</a:t>
            </a:r>
          </a:p>
        </p:txBody>
      </p:sp>
      <p:sp>
        <p:nvSpPr>
          <p:cNvPr id="18" name="TextBox 17">
            <a:extLst>
              <a:ext uri="{FF2B5EF4-FFF2-40B4-BE49-F238E27FC236}">
                <a16:creationId xmlns:a16="http://schemas.microsoft.com/office/drawing/2014/main" id="{EE9CD51D-86BD-1FC6-8620-561DD1BB951F}"/>
              </a:ext>
            </a:extLst>
          </p:cNvPr>
          <p:cNvSpPr txBox="1"/>
          <p:nvPr/>
        </p:nvSpPr>
        <p:spPr>
          <a:xfrm>
            <a:off x="1020163" y="2863010"/>
            <a:ext cx="5797190" cy="584775"/>
          </a:xfrm>
          <a:prstGeom prst="rect">
            <a:avLst/>
          </a:prstGeom>
          <a:noFill/>
        </p:spPr>
        <p:txBody>
          <a:bodyPr wrap="square">
            <a:spAutoFit/>
          </a:bodyPr>
          <a:lstStyle/>
          <a:p>
            <a:pPr lvl="1" fontAlgn="base"/>
            <a:r>
              <a:rPr lang="en-US" sz="1600" dirty="0">
                <a:solidFill>
                  <a:schemeClr val="tx2"/>
                </a:solidFill>
              </a:rPr>
              <a:t>Competing Activities*</a:t>
            </a:r>
          </a:p>
          <a:p>
            <a:pPr lvl="1" fontAlgn="base"/>
            <a:r>
              <a:rPr lang="en-US" sz="1600" dirty="0">
                <a:solidFill>
                  <a:schemeClr val="tx2"/>
                </a:solidFill>
              </a:rPr>
              <a:t>SDS = 0.193</a:t>
            </a:r>
          </a:p>
        </p:txBody>
      </p:sp>
      <p:sp>
        <p:nvSpPr>
          <p:cNvPr id="19" name="TextBox 18">
            <a:extLst>
              <a:ext uri="{FF2B5EF4-FFF2-40B4-BE49-F238E27FC236}">
                <a16:creationId xmlns:a16="http://schemas.microsoft.com/office/drawing/2014/main" id="{D66C9057-7BD6-FBB9-FC4B-DE0C2C866EE1}"/>
              </a:ext>
            </a:extLst>
          </p:cNvPr>
          <p:cNvSpPr txBox="1"/>
          <p:nvPr/>
        </p:nvSpPr>
        <p:spPr>
          <a:xfrm>
            <a:off x="1004552" y="3409721"/>
            <a:ext cx="5797190" cy="584775"/>
          </a:xfrm>
          <a:prstGeom prst="rect">
            <a:avLst/>
          </a:prstGeom>
          <a:noFill/>
        </p:spPr>
        <p:txBody>
          <a:bodyPr wrap="square">
            <a:spAutoFit/>
          </a:bodyPr>
          <a:lstStyle/>
          <a:p>
            <a:pPr lvl="1" fontAlgn="base"/>
            <a:r>
              <a:rPr lang="en-US" sz="1600" dirty="0">
                <a:solidFill>
                  <a:schemeClr val="tx2"/>
                </a:solidFill>
              </a:rPr>
              <a:t>Pharmacy*</a:t>
            </a:r>
          </a:p>
          <a:p>
            <a:pPr lvl="1" fontAlgn="base"/>
            <a:r>
              <a:rPr lang="en-US" sz="1600" dirty="0">
                <a:solidFill>
                  <a:schemeClr val="tx2"/>
                </a:solidFill>
              </a:rPr>
              <a:t>SDS = 0.192</a:t>
            </a:r>
          </a:p>
        </p:txBody>
      </p:sp>
      <p:sp>
        <p:nvSpPr>
          <p:cNvPr id="20" name="TextBox 19">
            <a:extLst>
              <a:ext uri="{FF2B5EF4-FFF2-40B4-BE49-F238E27FC236}">
                <a16:creationId xmlns:a16="http://schemas.microsoft.com/office/drawing/2014/main" id="{4EF56714-4275-8EB3-F58F-3EA62B386895}"/>
              </a:ext>
            </a:extLst>
          </p:cNvPr>
          <p:cNvSpPr txBox="1"/>
          <p:nvPr/>
        </p:nvSpPr>
        <p:spPr>
          <a:xfrm>
            <a:off x="743578" y="3994496"/>
            <a:ext cx="6098146" cy="369332"/>
          </a:xfrm>
          <a:prstGeom prst="rect">
            <a:avLst/>
          </a:prstGeom>
          <a:noFill/>
        </p:spPr>
        <p:txBody>
          <a:bodyPr wrap="square">
            <a:spAutoFit/>
          </a:bodyPr>
          <a:lstStyle/>
          <a:p>
            <a:pPr lvl="1" fontAlgn="base"/>
            <a:r>
              <a:rPr lang="en-US" b="1" i="1" dirty="0">
                <a:solidFill>
                  <a:schemeClr val="accent1"/>
                </a:solidFill>
              </a:rPr>
              <a:t>Adherence</a:t>
            </a:r>
          </a:p>
        </p:txBody>
      </p:sp>
      <p:sp>
        <p:nvSpPr>
          <p:cNvPr id="21" name="TextBox 20">
            <a:extLst>
              <a:ext uri="{FF2B5EF4-FFF2-40B4-BE49-F238E27FC236}">
                <a16:creationId xmlns:a16="http://schemas.microsoft.com/office/drawing/2014/main" id="{C6E6FF4F-7E5E-0861-26E5-4630959E5837}"/>
              </a:ext>
            </a:extLst>
          </p:cNvPr>
          <p:cNvSpPr txBox="1"/>
          <p:nvPr/>
        </p:nvSpPr>
        <p:spPr>
          <a:xfrm>
            <a:off x="1044533" y="4420606"/>
            <a:ext cx="5797190" cy="584775"/>
          </a:xfrm>
          <a:prstGeom prst="rect">
            <a:avLst/>
          </a:prstGeom>
          <a:noFill/>
        </p:spPr>
        <p:txBody>
          <a:bodyPr wrap="square">
            <a:spAutoFit/>
          </a:bodyPr>
          <a:lstStyle/>
          <a:p>
            <a:pPr lvl="1" fontAlgn="base"/>
            <a:r>
              <a:rPr lang="en-US" sz="1600" dirty="0">
                <a:solidFill>
                  <a:schemeClr val="tx2"/>
                </a:solidFill>
              </a:rPr>
              <a:t>Unpleasant Taste</a:t>
            </a:r>
          </a:p>
          <a:p>
            <a:pPr lvl="1" fontAlgn="base"/>
            <a:r>
              <a:rPr lang="en-US" sz="1600" dirty="0">
                <a:solidFill>
                  <a:schemeClr val="tx2"/>
                </a:solidFill>
              </a:rPr>
              <a:t>SDS = 0.098</a:t>
            </a:r>
          </a:p>
        </p:txBody>
      </p:sp>
      <p:sp>
        <p:nvSpPr>
          <p:cNvPr id="22" name="TextBox 21">
            <a:extLst>
              <a:ext uri="{FF2B5EF4-FFF2-40B4-BE49-F238E27FC236}">
                <a16:creationId xmlns:a16="http://schemas.microsoft.com/office/drawing/2014/main" id="{31AE5C20-2D3D-CEAE-428B-A63FDCC0461A}"/>
              </a:ext>
            </a:extLst>
          </p:cNvPr>
          <p:cNvSpPr txBox="1"/>
          <p:nvPr/>
        </p:nvSpPr>
        <p:spPr>
          <a:xfrm>
            <a:off x="1060144" y="4967317"/>
            <a:ext cx="5797190" cy="584775"/>
          </a:xfrm>
          <a:prstGeom prst="rect">
            <a:avLst/>
          </a:prstGeom>
          <a:noFill/>
        </p:spPr>
        <p:txBody>
          <a:bodyPr wrap="square">
            <a:spAutoFit/>
          </a:bodyPr>
          <a:lstStyle/>
          <a:p>
            <a:pPr lvl="1" fontAlgn="base"/>
            <a:r>
              <a:rPr lang="en-US" sz="1600" dirty="0">
                <a:solidFill>
                  <a:schemeClr val="tx2"/>
                </a:solidFill>
              </a:rPr>
              <a:t>Pharmacy*</a:t>
            </a:r>
          </a:p>
          <a:p>
            <a:pPr lvl="1" fontAlgn="base"/>
            <a:r>
              <a:rPr lang="en-US" sz="1600" dirty="0">
                <a:solidFill>
                  <a:schemeClr val="tx2"/>
                </a:solidFill>
              </a:rPr>
              <a:t>SDS = 0.091</a:t>
            </a:r>
          </a:p>
        </p:txBody>
      </p:sp>
      <p:sp>
        <p:nvSpPr>
          <p:cNvPr id="23" name="TextBox 22">
            <a:extLst>
              <a:ext uri="{FF2B5EF4-FFF2-40B4-BE49-F238E27FC236}">
                <a16:creationId xmlns:a16="http://schemas.microsoft.com/office/drawing/2014/main" id="{6F8B0213-46BE-3F80-FE12-3F714A8A7363}"/>
              </a:ext>
            </a:extLst>
          </p:cNvPr>
          <p:cNvSpPr txBox="1"/>
          <p:nvPr/>
        </p:nvSpPr>
        <p:spPr>
          <a:xfrm>
            <a:off x="1044533" y="5514028"/>
            <a:ext cx="5797190" cy="584775"/>
          </a:xfrm>
          <a:prstGeom prst="rect">
            <a:avLst/>
          </a:prstGeom>
          <a:noFill/>
        </p:spPr>
        <p:txBody>
          <a:bodyPr wrap="square">
            <a:spAutoFit/>
          </a:bodyPr>
          <a:lstStyle/>
          <a:p>
            <a:pPr lvl="1" fontAlgn="base"/>
            <a:r>
              <a:rPr lang="en-US" sz="1600" dirty="0">
                <a:solidFill>
                  <a:schemeClr val="tx2"/>
                </a:solidFill>
              </a:rPr>
              <a:t>Forgetfulness</a:t>
            </a:r>
          </a:p>
          <a:p>
            <a:pPr lvl="1" fontAlgn="base"/>
            <a:r>
              <a:rPr lang="en-US" sz="1600" dirty="0">
                <a:solidFill>
                  <a:schemeClr val="tx2"/>
                </a:solidFill>
              </a:rPr>
              <a:t>SDS = 0.080</a:t>
            </a:r>
          </a:p>
        </p:txBody>
      </p:sp>
      <p:sp>
        <p:nvSpPr>
          <p:cNvPr id="27" name="TextBox 26">
            <a:extLst>
              <a:ext uri="{FF2B5EF4-FFF2-40B4-BE49-F238E27FC236}">
                <a16:creationId xmlns:a16="http://schemas.microsoft.com/office/drawing/2014/main" id="{A381CEDF-89B1-01EC-B4DA-D27C4EF98108}"/>
              </a:ext>
            </a:extLst>
          </p:cNvPr>
          <p:cNvSpPr txBox="1"/>
          <p:nvPr/>
        </p:nvSpPr>
        <p:spPr>
          <a:xfrm>
            <a:off x="7730653" y="1890189"/>
            <a:ext cx="3535717" cy="369332"/>
          </a:xfrm>
          <a:prstGeom prst="rect">
            <a:avLst/>
          </a:prstGeom>
          <a:noFill/>
        </p:spPr>
        <p:txBody>
          <a:bodyPr wrap="square">
            <a:spAutoFit/>
          </a:bodyPr>
          <a:lstStyle/>
          <a:p>
            <a:pPr lvl="1" algn="r" fontAlgn="base"/>
            <a:r>
              <a:rPr lang="en-US" b="1" i="1" dirty="0">
                <a:solidFill>
                  <a:schemeClr val="accent1"/>
                </a:solidFill>
              </a:rPr>
              <a:t>Seizures</a:t>
            </a:r>
          </a:p>
        </p:txBody>
      </p:sp>
      <p:sp>
        <p:nvSpPr>
          <p:cNvPr id="28" name="TextBox 27">
            <a:extLst>
              <a:ext uri="{FF2B5EF4-FFF2-40B4-BE49-F238E27FC236}">
                <a16:creationId xmlns:a16="http://schemas.microsoft.com/office/drawing/2014/main" id="{E5DEEC7D-D7DF-5D49-105F-7FA5C4D160A4}"/>
              </a:ext>
            </a:extLst>
          </p:cNvPr>
          <p:cNvSpPr txBox="1"/>
          <p:nvPr/>
        </p:nvSpPr>
        <p:spPr>
          <a:xfrm>
            <a:off x="7674540" y="2316299"/>
            <a:ext cx="3361222" cy="584775"/>
          </a:xfrm>
          <a:prstGeom prst="rect">
            <a:avLst/>
          </a:prstGeom>
          <a:noFill/>
        </p:spPr>
        <p:txBody>
          <a:bodyPr wrap="square">
            <a:spAutoFit/>
          </a:bodyPr>
          <a:lstStyle/>
          <a:p>
            <a:pPr lvl="1" algn="r" fontAlgn="base"/>
            <a:r>
              <a:rPr lang="en-US" sz="1600" dirty="0">
                <a:solidFill>
                  <a:schemeClr val="tx2"/>
                </a:solidFill>
              </a:rPr>
              <a:t>Forgetfulness</a:t>
            </a:r>
          </a:p>
          <a:p>
            <a:pPr lvl="1" algn="r" fontAlgn="base"/>
            <a:r>
              <a:rPr lang="en-US" sz="1600" dirty="0">
                <a:solidFill>
                  <a:schemeClr val="tx2"/>
                </a:solidFill>
              </a:rPr>
              <a:t>SDS = 0.380</a:t>
            </a:r>
          </a:p>
        </p:txBody>
      </p:sp>
      <p:sp>
        <p:nvSpPr>
          <p:cNvPr id="29" name="TextBox 28">
            <a:extLst>
              <a:ext uri="{FF2B5EF4-FFF2-40B4-BE49-F238E27FC236}">
                <a16:creationId xmlns:a16="http://schemas.microsoft.com/office/drawing/2014/main" id="{4B295B71-19EE-E13A-A292-65BF8C952CE2}"/>
              </a:ext>
            </a:extLst>
          </p:cNvPr>
          <p:cNvSpPr txBox="1"/>
          <p:nvPr/>
        </p:nvSpPr>
        <p:spPr>
          <a:xfrm>
            <a:off x="7673561" y="2863010"/>
            <a:ext cx="3361222" cy="584775"/>
          </a:xfrm>
          <a:prstGeom prst="rect">
            <a:avLst/>
          </a:prstGeom>
          <a:noFill/>
        </p:spPr>
        <p:txBody>
          <a:bodyPr wrap="square">
            <a:spAutoFit/>
          </a:bodyPr>
          <a:lstStyle/>
          <a:p>
            <a:pPr lvl="1" algn="r" fontAlgn="base"/>
            <a:r>
              <a:rPr lang="en-US" sz="1600" dirty="0">
                <a:solidFill>
                  <a:schemeClr val="tx2"/>
                </a:solidFill>
              </a:rPr>
              <a:t>Difficulty Swallowing</a:t>
            </a:r>
          </a:p>
          <a:p>
            <a:pPr lvl="1" algn="r" fontAlgn="base"/>
            <a:r>
              <a:rPr lang="en-US" sz="1600" dirty="0">
                <a:solidFill>
                  <a:schemeClr val="tx2"/>
                </a:solidFill>
              </a:rPr>
              <a:t>SDS = 0.132</a:t>
            </a:r>
          </a:p>
        </p:txBody>
      </p:sp>
      <p:sp>
        <p:nvSpPr>
          <p:cNvPr id="30" name="TextBox 29">
            <a:extLst>
              <a:ext uri="{FF2B5EF4-FFF2-40B4-BE49-F238E27FC236}">
                <a16:creationId xmlns:a16="http://schemas.microsoft.com/office/drawing/2014/main" id="{B3BFC9ED-33E4-757D-EE6D-B2C8F76FC602}"/>
              </a:ext>
            </a:extLst>
          </p:cNvPr>
          <p:cNvSpPr txBox="1"/>
          <p:nvPr/>
        </p:nvSpPr>
        <p:spPr>
          <a:xfrm>
            <a:off x="7668781" y="3409721"/>
            <a:ext cx="3361222" cy="584775"/>
          </a:xfrm>
          <a:prstGeom prst="rect">
            <a:avLst/>
          </a:prstGeom>
          <a:noFill/>
        </p:spPr>
        <p:txBody>
          <a:bodyPr wrap="square">
            <a:spAutoFit/>
          </a:bodyPr>
          <a:lstStyle/>
          <a:p>
            <a:pPr lvl="1" algn="r" fontAlgn="base"/>
            <a:r>
              <a:rPr lang="en-US" sz="1600" dirty="0">
                <a:solidFill>
                  <a:schemeClr val="tx2"/>
                </a:solidFill>
              </a:rPr>
              <a:t>Pharmacy</a:t>
            </a:r>
          </a:p>
          <a:p>
            <a:pPr lvl="1" algn="r" fontAlgn="base"/>
            <a:r>
              <a:rPr lang="en-US" sz="1600" dirty="0">
                <a:solidFill>
                  <a:schemeClr val="tx2"/>
                </a:solidFill>
              </a:rPr>
              <a:t>SDS = 0.122</a:t>
            </a:r>
          </a:p>
        </p:txBody>
      </p:sp>
      <p:sp>
        <p:nvSpPr>
          <p:cNvPr id="31" name="TextBox 30">
            <a:extLst>
              <a:ext uri="{FF2B5EF4-FFF2-40B4-BE49-F238E27FC236}">
                <a16:creationId xmlns:a16="http://schemas.microsoft.com/office/drawing/2014/main" id="{304E6F72-422F-CDD1-D9E2-CD62B103A74C}"/>
              </a:ext>
            </a:extLst>
          </p:cNvPr>
          <p:cNvSpPr txBox="1"/>
          <p:nvPr/>
        </p:nvSpPr>
        <p:spPr>
          <a:xfrm>
            <a:off x="7770634" y="3994496"/>
            <a:ext cx="3535717" cy="369332"/>
          </a:xfrm>
          <a:prstGeom prst="rect">
            <a:avLst/>
          </a:prstGeom>
          <a:noFill/>
        </p:spPr>
        <p:txBody>
          <a:bodyPr wrap="square">
            <a:spAutoFit/>
          </a:bodyPr>
          <a:lstStyle/>
          <a:p>
            <a:pPr lvl="1" algn="r" fontAlgn="base"/>
            <a:r>
              <a:rPr lang="en-US" b="1" i="1" dirty="0">
                <a:solidFill>
                  <a:schemeClr val="accent1"/>
                </a:solidFill>
              </a:rPr>
              <a:t>Adherence</a:t>
            </a:r>
          </a:p>
        </p:txBody>
      </p:sp>
      <p:sp>
        <p:nvSpPr>
          <p:cNvPr id="32" name="TextBox 31">
            <a:extLst>
              <a:ext uri="{FF2B5EF4-FFF2-40B4-BE49-F238E27FC236}">
                <a16:creationId xmlns:a16="http://schemas.microsoft.com/office/drawing/2014/main" id="{D7B4D1CF-27AA-2E51-AE45-5A526428E8F4}"/>
              </a:ext>
            </a:extLst>
          </p:cNvPr>
          <p:cNvSpPr txBox="1"/>
          <p:nvPr/>
        </p:nvSpPr>
        <p:spPr>
          <a:xfrm>
            <a:off x="7676849" y="4420606"/>
            <a:ext cx="3361222" cy="584775"/>
          </a:xfrm>
          <a:prstGeom prst="rect">
            <a:avLst/>
          </a:prstGeom>
          <a:noFill/>
        </p:spPr>
        <p:txBody>
          <a:bodyPr wrap="square">
            <a:spAutoFit/>
          </a:bodyPr>
          <a:lstStyle/>
          <a:p>
            <a:pPr lvl="1" algn="r" fontAlgn="base"/>
            <a:r>
              <a:rPr lang="en-US" sz="1600" dirty="0">
                <a:solidFill>
                  <a:schemeClr val="tx2"/>
                </a:solidFill>
              </a:rPr>
              <a:t>Refusal</a:t>
            </a:r>
          </a:p>
          <a:p>
            <a:pPr lvl="1" algn="r" fontAlgn="base"/>
            <a:r>
              <a:rPr lang="en-US" sz="1600" dirty="0">
                <a:solidFill>
                  <a:schemeClr val="tx2"/>
                </a:solidFill>
              </a:rPr>
              <a:t>SDS = 0.077</a:t>
            </a:r>
          </a:p>
        </p:txBody>
      </p:sp>
      <p:sp>
        <p:nvSpPr>
          <p:cNvPr id="33" name="TextBox 32">
            <a:extLst>
              <a:ext uri="{FF2B5EF4-FFF2-40B4-BE49-F238E27FC236}">
                <a16:creationId xmlns:a16="http://schemas.microsoft.com/office/drawing/2014/main" id="{74662563-C14A-1CB7-D6AA-B42D5011FA6E}"/>
              </a:ext>
            </a:extLst>
          </p:cNvPr>
          <p:cNvSpPr txBox="1"/>
          <p:nvPr/>
        </p:nvSpPr>
        <p:spPr>
          <a:xfrm>
            <a:off x="7676849" y="4967317"/>
            <a:ext cx="3361222" cy="584775"/>
          </a:xfrm>
          <a:prstGeom prst="rect">
            <a:avLst/>
          </a:prstGeom>
          <a:noFill/>
        </p:spPr>
        <p:txBody>
          <a:bodyPr wrap="square">
            <a:spAutoFit/>
          </a:bodyPr>
          <a:lstStyle/>
          <a:p>
            <a:pPr lvl="1" algn="r" fontAlgn="base"/>
            <a:r>
              <a:rPr lang="en-US" sz="1600" dirty="0">
                <a:solidFill>
                  <a:schemeClr val="tx2"/>
                </a:solidFill>
              </a:rPr>
              <a:t>Running out of Medications</a:t>
            </a:r>
          </a:p>
          <a:p>
            <a:pPr lvl="1" algn="r" fontAlgn="base"/>
            <a:r>
              <a:rPr lang="en-US" sz="1600" dirty="0">
                <a:solidFill>
                  <a:schemeClr val="tx2"/>
                </a:solidFill>
              </a:rPr>
              <a:t>SDS = 0.070</a:t>
            </a:r>
          </a:p>
        </p:txBody>
      </p:sp>
      <p:sp>
        <p:nvSpPr>
          <p:cNvPr id="34" name="TextBox 33">
            <a:extLst>
              <a:ext uri="{FF2B5EF4-FFF2-40B4-BE49-F238E27FC236}">
                <a16:creationId xmlns:a16="http://schemas.microsoft.com/office/drawing/2014/main" id="{8AE571DC-480A-F315-69D9-A0BF342301FC}"/>
              </a:ext>
            </a:extLst>
          </p:cNvPr>
          <p:cNvSpPr txBox="1"/>
          <p:nvPr/>
        </p:nvSpPr>
        <p:spPr>
          <a:xfrm>
            <a:off x="7676849" y="5514028"/>
            <a:ext cx="3361222" cy="584775"/>
          </a:xfrm>
          <a:prstGeom prst="rect">
            <a:avLst/>
          </a:prstGeom>
          <a:noFill/>
        </p:spPr>
        <p:txBody>
          <a:bodyPr wrap="square">
            <a:spAutoFit/>
          </a:bodyPr>
          <a:lstStyle/>
          <a:p>
            <a:pPr lvl="1" algn="r" fontAlgn="base"/>
            <a:r>
              <a:rPr lang="en-US" sz="1600" dirty="0">
                <a:solidFill>
                  <a:schemeClr val="tx2"/>
                </a:solidFill>
              </a:rPr>
              <a:t>Pharmacy</a:t>
            </a:r>
          </a:p>
          <a:p>
            <a:pPr lvl="1" algn="r" fontAlgn="base"/>
            <a:r>
              <a:rPr lang="en-US" sz="1600" dirty="0">
                <a:solidFill>
                  <a:schemeClr val="tx2"/>
                </a:solidFill>
              </a:rPr>
              <a:t>SDS = 0.031</a:t>
            </a:r>
          </a:p>
        </p:txBody>
      </p:sp>
      <p:sp>
        <p:nvSpPr>
          <p:cNvPr id="35" name="TextBox 34">
            <a:extLst>
              <a:ext uri="{FF2B5EF4-FFF2-40B4-BE49-F238E27FC236}">
                <a16:creationId xmlns:a16="http://schemas.microsoft.com/office/drawing/2014/main" id="{C95BF484-023F-E167-CB6F-92ABCBA8E19C}"/>
              </a:ext>
            </a:extLst>
          </p:cNvPr>
          <p:cNvSpPr txBox="1"/>
          <p:nvPr/>
        </p:nvSpPr>
        <p:spPr>
          <a:xfrm>
            <a:off x="3384142" y="6227953"/>
            <a:ext cx="5797190" cy="415498"/>
          </a:xfrm>
          <a:prstGeom prst="rect">
            <a:avLst/>
          </a:prstGeom>
          <a:noFill/>
        </p:spPr>
        <p:txBody>
          <a:bodyPr wrap="square">
            <a:spAutoFit/>
          </a:bodyPr>
          <a:lstStyle/>
          <a:p>
            <a:pPr marL="0" lvl="1" algn="ctr" fontAlgn="base"/>
            <a:r>
              <a:rPr lang="en-US" sz="1050" dirty="0">
                <a:solidFill>
                  <a:schemeClr val="tx2"/>
                </a:solidFill>
              </a:rPr>
              <a:t>Note. The asterisk denotes medication adherence barriers more highly endorsed by Black families compared to White families. SDS = Standardized Dominance Statistic</a:t>
            </a:r>
            <a:endParaRPr lang="en-US" sz="1600" dirty="0">
              <a:solidFill>
                <a:schemeClr val="tx2"/>
              </a:solidFill>
            </a:endParaRPr>
          </a:p>
        </p:txBody>
      </p:sp>
    </p:spTree>
    <p:extLst>
      <p:ext uri="{BB962C8B-B14F-4D97-AF65-F5344CB8AC3E}">
        <p14:creationId xmlns:p14="http://schemas.microsoft.com/office/powerpoint/2010/main" val="83417366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wipe(left)">
                                      <p:cBhvr>
                                        <p:cTn id="7" dur="500"/>
                                        <p:tgtEl>
                                          <p:spTgt spid="41"/>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left)">
                                      <p:cBhvr>
                                        <p:cTn id="10" dur="500"/>
                                        <p:tgtEl>
                                          <p:spTgt spid="6"/>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wipe(left)">
                                      <p:cBhvr>
                                        <p:cTn id="13" dur="500"/>
                                        <p:tgtEl>
                                          <p:spTgt spid="15"/>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wipe(left)">
                                      <p:cBhvr>
                                        <p:cTn id="16" dur="500"/>
                                        <p:tgtEl>
                                          <p:spTgt spid="17"/>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wipe(left)">
                                      <p:cBhvr>
                                        <p:cTn id="19" dur="500"/>
                                        <p:tgtEl>
                                          <p:spTgt spid="18"/>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wipe(left)">
                                      <p:cBhvr>
                                        <p:cTn id="22" dur="500"/>
                                        <p:tgtEl>
                                          <p:spTgt spid="19"/>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wipe(left)">
                                      <p:cBhvr>
                                        <p:cTn id="25" dur="500"/>
                                        <p:tgtEl>
                                          <p:spTgt spid="21"/>
                                        </p:tgtEl>
                                      </p:cBhvr>
                                    </p:animEffect>
                                  </p:childTnLst>
                                </p:cTn>
                              </p:par>
                              <p:par>
                                <p:cTn id="26" presetID="22" presetClass="entr" presetSubtype="8" fill="hold" nodeType="with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wipe(left)">
                                      <p:cBhvr>
                                        <p:cTn id="28" dur="500"/>
                                        <p:tgtEl>
                                          <p:spTgt spid="3"/>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wipe(left)">
                                      <p:cBhvr>
                                        <p:cTn id="31" dur="500"/>
                                        <p:tgtEl>
                                          <p:spTgt spid="20"/>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22"/>
                                        </p:tgtEl>
                                        <p:attrNameLst>
                                          <p:attrName>style.visibility</p:attrName>
                                        </p:attrNameLst>
                                      </p:cBhvr>
                                      <p:to>
                                        <p:strVal val="visible"/>
                                      </p:to>
                                    </p:set>
                                    <p:animEffect transition="in" filter="wipe(left)">
                                      <p:cBhvr>
                                        <p:cTn id="34" dur="500"/>
                                        <p:tgtEl>
                                          <p:spTgt spid="22"/>
                                        </p:tgtEl>
                                      </p:cBhvr>
                                    </p:animEffect>
                                  </p:childTnLst>
                                </p:cTn>
                              </p:par>
                              <p:par>
                                <p:cTn id="35" presetID="22" presetClass="entr" presetSubtype="8" fill="hold" grpId="0" nodeType="with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wipe(left)">
                                      <p:cBhvr>
                                        <p:cTn id="37" dur="500"/>
                                        <p:tgtEl>
                                          <p:spTgt spid="23"/>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2" fill="hold"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wipe(right)">
                                      <p:cBhvr>
                                        <p:cTn id="42" dur="500"/>
                                        <p:tgtEl>
                                          <p:spTgt spid="10"/>
                                        </p:tgtEl>
                                      </p:cBhvr>
                                    </p:animEffect>
                                  </p:childTnLst>
                                </p:cTn>
                              </p:par>
                              <p:par>
                                <p:cTn id="43" presetID="22" presetClass="entr" presetSubtype="2" fill="hold" grpId="0" nodeType="withEffect">
                                  <p:stCondLst>
                                    <p:cond delay="0"/>
                                  </p:stCondLst>
                                  <p:childTnLst>
                                    <p:set>
                                      <p:cBhvr>
                                        <p:cTn id="44" dur="1" fill="hold">
                                          <p:stCondLst>
                                            <p:cond delay="0"/>
                                          </p:stCondLst>
                                        </p:cTn>
                                        <p:tgtEl>
                                          <p:spTgt spid="8"/>
                                        </p:tgtEl>
                                        <p:attrNameLst>
                                          <p:attrName>style.visibility</p:attrName>
                                        </p:attrNameLst>
                                      </p:cBhvr>
                                      <p:to>
                                        <p:strVal val="visible"/>
                                      </p:to>
                                    </p:set>
                                    <p:animEffect transition="in" filter="wipe(right)">
                                      <p:cBhvr>
                                        <p:cTn id="45" dur="500"/>
                                        <p:tgtEl>
                                          <p:spTgt spid="8"/>
                                        </p:tgtEl>
                                      </p:cBhvr>
                                    </p:animEffect>
                                  </p:childTnLst>
                                </p:cTn>
                              </p:par>
                              <p:par>
                                <p:cTn id="46" presetID="22" presetClass="entr" presetSubtype="2" fill="hold" nodeType="withEffect">
                                  <p:stCondLst>
                                    <p:cond delay="0"/>
                                  </p:stCondLst>
                                  <p:childTnLst>
                                    <p:set>
                                      <p:cBhvr>
                                        <p:cTn id="47" dur="1" fill="hold">
                                          <p:stCondLst>
                                            <p:cond delay="0"/>
                                          </p:stCondLst>
                                        </p:cTn>
                                        <p:tgtEl>
                                          <p:spTgt spid="5"/>
                                        </p:tgtEl>
                                        <p:attrNameLst>
                                          <p:attrName>style.visibility</p:attrName>
                                        </p:attrNameLst>
                                      </p:cBhvr>
                                      <p:to>
                                        <p:strVal val="visible"/>
                                      </p:to>
                                    </p:set>
                                    <p:animEffect transition="in" filter="wipe(right)">
                                      <p:cBhvr>
                                        <p:cTn id="48" dur="500"/>
                                        <p:tgtEl>
                                          <p:spTgt spid="5"/>
                                        </p:tgtEl>
                                      </p:cBhvr>
                                    </p:animEffect>
                                  </p:childTnLst>
                                </p:cTn>
                              </p:par>
                              <p:par>
                                <p:cTn id="49" presetID="22" presetClass="entr" presetSubtype="2" fill="hold" grpId="0" nodeType="withEffect">
                                  <p:stCondLst>
                                    <p:cond delay="0"/>
                                  </p:stCondLst>
                                  <p:childTnLst>
                                    <p:set>
                                      <p:cBhvr>
                                        <p:cTn id="50" dur="1" fill="hold">
                                          <p:stCondLst>
                                            <p:cond delay="0"/>
                                          </p:stCondLst>
                                        </p:cTn>
                                        <p:tgtEl>
                                          <p:spTgt spid="27"/>
                                        </p:tgtEl>
                                        <p:attrNameLst>
                                          <p:attrName>style.visibility</p:attrName>
                                        </p:attrNameLst>
                                      </p:cBhvr>
                                      <p:to>
                                        <p:strVal val="visible"/>
                                      </p:to>
                                    </p:set>
                                    <p:animEffect transition="in" filter="wipe(right)">
                                      <p:cBhvr>
                                        <p:cTn id="51" dur="500"/>
                                        <p:tgtEl>
                                          <p:spTgt spid="27"/>
                                        </p:tgtEl>
                                      </p:cBhvr>
                                    </p:animEffect>
                                  </p:childTnLst>
                                </p:cTn>
                              </p:par>
                              <p:par>
                                <p:cTn id="52" presetID="22" presetClass="entr" presetSubtype="2" fill="hold" grpId="0" nodeType="withEffect">
                                  <p:stCondLst>
                                    <p:cond delay="0"/>
                                  </p:stCondLst>
                                  <p:childTnLst>
                                    <p:set>
                                      <p:cBhvr>
                                        <p:cTn id="53" dur="1" fill="hold">
                                          <p:stCondLst>
                                            <p:cond delay="0"/>
                                          </p:stCondLst>
                                        </p:cTn>
                                        <p:tgtEl>
                                          <p:spTgt spid="28"/>
                                        </p:tgtEl>
                                        <p:attrNameLst>
                                          <p:attrName>style.visibility</p:attrName>
                                        </p:attrNameLst>
                                      </p:cBhvr>
                                      <p:to>
                                        <p:strVal val="visible"/>
                                      </p:to>
                                    </p:set>
                                    <p:animEffect transition="in" filter="wipe(right)">
                                      <p:cBhvr>
                                        <p:cTn id="54" dur="500"/>
                                        <p:tgtEl>
                                          <p:spTgt spid="28"/>
                                        </p:tgtEl>
                                      </p:cBhvr>
                                    </p:animEffect>
                                  </p:childTnLst>
                                </p:cTn>
                              </p:par>
                              <p:par>
                                <p:cTn id="55" presetID="22" presetClass="entr" presetSubtype="2" fill="hold" grpId="0" nodeType="withEffect">
                                  <p:stCondLst>
                                    <p:cond delay="0"/>
                                  </p:stCondLst>
                                  <p:childTnLst>
                                    <p:set>
                                      <p:cBhvr>
                                        <p:cTn id="56" dur="1" fill="hold">
                                          <p:stCondLst>
                                            <p:cond delay="0"/>
                                          </p:stCondLst>
                                        </p:cTn>
                                        <p:tgtEl>
                                          <p:spTgt spid="29"/>
                                        </p:tgtEl>
                                        <p:attrNameLst>
                                          <p:attrName>style.visibility</p:attrName>
                                        </p:attrNameLst>
                                      </p:cBhvr>
                                      <p:to>
                                        <p:strVal val="visible"/>
                                      </p:to>
                                    </p:set>
                                    <p:animEffect transition="in" filter="wipe(right)">
                                      <p:cBhvr>
                                        <p:cTn id="57" dur="500"/>
                                        <p:tgtEl>
                                          <p:spTgt spid="29"/>
                                        </p:tgtEl>
                                      </p:cBhvr>
                                    </p:animEffect>
                                  </p:childTnLst>
                                </p:cTn>
                              </p:par>
                              <p:par>
                                <p:cTn id="58" presetID="22" presetClass="entr" presetSubtype="2" fill="hold" grpId="0" nodeType="withEffect">
                                  <p:stCondLst>
                                    <p:cond delay="0"/>
                                  </p:stCondLst>
                                  <p:childTnLst>
                                    <p:set>
                                      <p:cBhvr>
                                        <p:cTn id="59" dur="1" fill="hold">
                                          <p:stCondLst>
                                            <p:cond delay="0"/>
                                          </p:stCondLst>
                                        </p:cTn>
                                        <p:tgtEl>
                                          <p:spTgt spid="30"/>
                                        </p:tgtEl>
                                        <p:attrNameLst>
                                          <p:attrName>style.visibility</p:attrName>
                                        </p:attrNameLst>
                                      </p:cBhvr>
                                      <p:to>
                                        <p:strVal val="visible"/>
                                      </p:to>
                                    </p:set>
                                    <p:animEffect transition="in" filter="wipe(right)">
                                      <p:cBhvr>
                                        <p:cTn id="60" dur="500"/>
                                        <p:tgtEl>
                                          <p:spTgt spid="30"/>
                                        </p:tgtEl>
                                      </p:cBhvr>
                                    </p:animEffect>
                                  </p:childTnLst>
                                </p:cTn>
                              </p:par>
                              <p:par>
                                <p:cTn id="61" presetID="22" presetClass="entr" presetSubtype="2" fill="hold" grpId="0" nodeType="withEffect">
                                  <p:stCondLst>
                                    <p:cond delay="0"/>
                                  </p:stCondLst>
                                  <p:childTnLst>
                                    <p:set>
                                      <p:cBhvr>
                                        <p:cTn id="62" dur="1" fill="hold">
                                          <p:stCondLst>
                                            <p:cond delay="0"/>
                                          </p:stCondLst>
                                        </p:cTn>
                                        <p:tgtEl>
                                          <p:spTgt spid="31"/>
                                        </p:tgtEl>
                                        <p:attrNameLst>
                                          <p:attrName>style.visibility</p:attrName>
                                        </p:attrNameLst>
                                      </p:cBhvr>
                                      <p:to>
                                        <p:strVal val="visible"/>
                                      </p:to>
                                    </p:set>
                                    <p:animEffect transition="in" filter="wipe(right)">
                                      <p:cBhvr>
                                        <p:cTn id="63" dur="500"/>
                                        <p:tgtEl>
                                          <p:spTgt spid="31"/>
                                        </p:tgtEl>
                                      </p:cBhvr>
                                    </p:animEffect>
                                  </p:childTnLst>
                                </p:cTn>
                              </p:par>
                              <p:par>
                                <p:cTn id="64" presetID="22" presetClass="entr" presetSubtype="2" fill="hold" grpId="0" nodeType="withEffect">
                                  <p:stCondLst>
                                    <p:cond delay="0"/>
                                  </p:stCondLst>
                                  <p:childTnLst>
                                    <p:set>
                                      <p:cBhvr>
                                        <p:cTn id="65" dur="1" fill="hold">
                                          <p:stCondLst>
                                            <p:cond delay="0"/>
                                          </p:stCondLst>
                                        </p:cTn>
                                        <p:tgtEl>
                                          <p:spTgt spid="32"/>
                                        </p:tgtEl>
                                        <p:attrNameLst>
                                          <p:attrName>style.visibility</p:attrName>
                                        </p:attrNameLst>
                                      </p:cBhvr>
                                      <p:to>
                                        <p:strVal val="visible"/>
                                      </p:to>
                                    </p:set>
                                    <p:animEffect transition="in" filter="wipe(right)">
                                      <p:cBhvr>
                                        <p:cTn id="66" dur="500"/>
                                        <p:tgtEl>
                                          <p:spTgt spid="32"/>
                                        </p:tgtEl>
                                      </p:cBhvr>
                                    </p:animEffect>
                                  </p:childTnLst>
                                </p:cTn>
                              </p:par>
                              <p:par>
                                <p:cTn id="67" presetID="22" presetClass="entr" presetSubtype="2" fill="hold" grpId="0" nodeType="withEffect">
                                  <p:stCondLst>
                                    <p:cond delay="0"/>
                                  </p:stCondLst>
                                  <p:childTnLst>
                                    <p:set>
                                      <p:cBhvr>
                                        <p:cTn id="68" dur="1" fill="hold">
                                          <p:stCondLst>
                                            <p:cond delay="0"/>
                                          </p:stCondLst>
                                        </p:cTn>
                                        <p:tgtEl>
                                          <p:spTgt spid="33"/>
                                        </p:tgtEl>
                                        <p:attrNameLst>
                                          <p:attrName>style.visibility</p:attrName>
                                        </p:attrNameLst>
                                      </p:cBhvr>
                                      <p:to>
                                        <p:strVal val="visible"/>
                                      </p:to>
                                    </p:set>
                                    <p:animEffect transition="in" filter="wipe(right)">
                                      <p:cBhvr>
                                        <p:cTn id="69" dur="500"/>
                                        <p:tgtEl>
                                          <p:spTgt spid="33"/>
                                        </p:tgtEl>
                                      </p:cBhvr>
                                    </p:animEffect>
                                  </p:childTnLst>
                                </p:cTn>
                              </p:par>
                              <p:par>
                                <p:cTn id="70" presetID="22" presetClass="entr" presetSubtype="2" fill="hold" grpId="0" nodeType="withEffect">
                                  <p:stCondLst>
                                    <p:cond delay="0"/>
                                  </p:stCondLst>
                                  <p:childTnLst>
                                    <p:set>
                                      <p:cBhvr>
                                        <p:cTn id="71" dur="1" fill="hold">
                                          <p:stCondLst>
                                            <p:cond delay="0"/>
                                          </p:stCondLst>
                                        </p:cTn>
                                        <p:tgtEl>
                                          <p:spTgt spid="34"/>
                                        </p:tgtEl>
                                        <p:attrNameLst>
                                          <p:attrName>style.visibility</p:attrName>
                                        </p:attrNameLst>
                                      </p:cBhvr>
                                      <p:to>
                                        <p:strVal val="visible"/>
                                      </p:to>
                                    </p:set>
                                    <p:animEffect transition="in" filter="wipe(right)">
                                      <p:cBhvr>
                                        <p:cTn id="72" dur="500"/>
                                        <p:tgtEl>
                                          <p:spTgt spid="34"/>
                                        </p:tgtEl>
                                      </p:cBhvr>
                                    </p:animEffect>
                                  </p:childTnLst>
                                </p:cTn>
                              </p:par>
                              <p:par>
                                <p:cTn id="73" presetID="22" presetClass="entr" presetSubtype="8" fill="hold" grpId="0" nodeType="withEffect">
                                  <p:stCondLst>
                                    <p:cond delay="0"/>
                                  </p:stCondLst>
                                  <p:childTnLst>
                                    <p:set>
                                      <p:cBhvr>
                                        <p:cTn id="74" dur="1" fill="hold">
                                          <p:stCondLst>
                                            <p:cond delay="0"/>
                                          </p:stCondLst>
                                        </p:cTn>
                                        <p:tgtEl>
                                          <p:spTgt spid="35"/>
                                        </p:tgtEl>
                                        <p:attrNameLst>
                                          <p:attrName>style.visibility</p:attrName>
                                        </p:attrNameLst>
                                      </p:cBhvr>
                                      <p:to>
                                        <p:strVal val="visible"/>
                                      </p:to>
                                    </p:set>
                                    <p:animEffect transition="in" filter="wipe(left)">
                                      <p:cBhvr>
                                        <p:cTn id="75"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15" grpId="0"/>
      <p:bldP spid="17" grpId="0"/>
      <p:bldP spid="18" grpId="0"/>
      <p:bldP spid="19" grpId="0"/>
      <p:bldP spid="20" grpId="0"/>
      <p:bldP spid="21" grpId="0"/>
      <p:bldP spid="22" grpId="0"/>
      <p:bldP spid="23" grpId="0"/>
      <p:bldP spid="27" grpId="0"/>
      <p:bldP spid="28" grpId="0"/>
      <p:bldP spid="29" grpId="0"/>
      <p:bldP spid="30" grpId="0"/>
      <p:bldP spid="31" grpId="0"/>
      <p:bldP spid="32" grpId="0"/>
      <p:bldP spid="33" grpId="0"/>
      <p:bldP spid="34" grpId="0"/>
      <p:bldP spid="3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BD9826-EA71-C7D5-AFE8-1E338F3E66F1}"/>
            </a:ext>
          </a:extLst>
        </p:cNvPr>
        <p:cNvGrpSpPr/>
        <p:nvPr/>
      </p:nvGrpSpPr>
      <p:grpSpPr>
        <a:xfrm>
          <a:off x="0" y="0"/>
          <a:ext cx="0" cy="0"/>
          <a:chOff x="0" y="0"/>
          <a:chExt cx="0" cy="0"/>
        </a:xfrm>
      </p:grpSpPr>
      <p:sp>
        <p:nvSpPr>
          <p:cNvPr id="16" name="Title Placeholder 1">
            <a:extLst>
              <a:ext uri="{FF2B5EF4-FFF2-40B4-BE49-F238E27FC236}">
                <a16:creationId xmlns:a16="http://schemas.microsoft.com/office/drawing/2014/main" id="{1D29E0F5-C3A5-76D7-49C6-37C90C5AE42D}"/>
              </a:ext>
            </a:extLst>
          </p:cNvPr>
          <p:cNvSpPr txBox="1">
            <a:spLocks/>
          </p:cNvSpPr>
          <p:nvPr/>
        </p:nvSpPr>
        <p:spPr>
          <a:xfrm>
            <a:off x="743578" y="466627"/>
            <a:ext cx="10781882" cy="565665"/>
          </a:xfrm>
          <a:prstGeom prst="rect">
            <a:avLst/>
          </a:prstGeom>
        </p:spPr>
        <p:txBody>
          <a:bodyPr vert="horz" lIns="0" tIns="0" rIns="0" bIns="0" rtlCol="0" anchor="t">
            <a:noAutofit/>
          </a:bodyPr>
          <a:lstStyle>
            <a:lvl1pPr algn="l" defTabSz="914377" rtl="0" eaLnBrk="1" latinLnBrk="0" hangingPunct="1">
              <a:lnSpc>
                <a:spcPct val="100000"/>
              </a:lnSpc>
              <a:spcBef>
                <a:spcPct val="0"/>
              </a:spcBef>
              <a:buNone/>
              <a:defRPr sz="3200" b="0" i="0" kern="1200">
                <a:solidFill>
                  <a:schemeClr val="tx1"/>
                </a:solidFill>
                <a:latin typeface="+mj-lt"/>
                <a:ea typeface="Verdana" panose="020B0604030504040204" pitchFamily="34" charset="0"/>
                <a:cs typeface="Arial" panose="020B0604020202020204" pitchFamily="34" charset="0"/>
              </a:defRPr>
            </a:lvl1pPr>
          </a:lstStyle>
          <a:p>
            <a:r>
              <a:rPr lang="en-US" b="1" dirty="0">
                <a:solidFill>
                  <a:schemeClr val="tx2"/>
                </a:solidFill>
              </a:rPr>
              <a:t>Risk factors for non-adherence</a:t>
            </a:r>
            <a:r>
              <a:rPr lang="en-US" dirty="0">
                <a:solidFill>
                  <a:schemeClr val="tx2"/>
                </a:solidFill>
              </a:rPr>
              <a:t>​</a:t>
            </a:r>
            <a:endParaRPr lang="en-GB" sz="4000" b="1" dirty="0">
              <a:solidFill>
                <a:schemeClr val="tx2"/>
              </a:solidFill>
            </a:endParaRPr>
          </a:p>
        </p:txBody>
      </p:sp>
      <p:sp>
        <p:nvSpPr>
          <p:cNvPr id="4" name="Footer Placeholder 3">
            <a:extLst>
              <a:ext uri="{FF2B5EF4-FFF2-40B4-BE49-F238E27FC236}">
                <a16:creationId xmlns:a16="http://schemas.microsoft.com/office/drawing/2014/main" id="{5BC49A8B-54DB-C960-DF68-D4F7A8582627}"/>
              </a:ext>
            </a:extLst>
          </p:cNvPr>
          <p:cNvSpPr>
            <a:spLocks noGrp="1"/>
          </p:cNvSpPr>
          <p:nvPr>
            <p:ph type="ftr" sz="quarter" idx="3"/>
          </p:nvPr>
        </p:nvSpPr>
        <p:spPr/>
        <p:txBody>
          <a:bodyPr/>
          <a:lstStyle/>
          <a:p>
            <a:r>
              <a:rPr lang="en-US">
                <a:cs typeface="Arial" panose="020B0604020202020204" pitchFamily="34" charset="0"/>
              </a:rPr>
              <a:t>American Epilepsy Society</a:t>
            </a:r>
            <a:endParaRPr lang="en-US" dirty="0">
              <a:cs typeface="Arial" panose="020B0604020202020204" pitchFamily="34" charset="0"/>
            </a:endParaRPr>
          </a:p>
        </p:txBody>
      </p:sp>
      <p:sp>
        <p:nvSpPr>
          <p:cNvPr id="26" name="TextBox 25">
            <a:extLst>
              <a:ext uri="{FF2B5EF4-FFF2-40B4-BE49-F238E27FC236}">
                <a16:creationId xmlns:a16="http://schemas.microsoft.com/office/drawing/2014/main" id="{37246652-F37C-6F12-9925-85FEF7B96303}"/>
              </a:ext>
            </a:extLst>
          </p:cNvPr>
          <p:cNvSpPr txBox="1"/>
          <p:nvPr/>
        </p:nvSpPr>
        <p:spPr>
          <a:xfrm>
            <a:off x="666540" y="1094838"/>
            <a:ext cx="10706957" cy="400110"/>
          </a:xfrm>
          <a:prstGeom prst="rect">
            <a:avLst/>
          </a:prstGeom>
          <a:noFill/>
        </p:spPr>
        <p:txBody>
          <a:bodyPr wrap="square">
            <a:spAutoFit/>
          </a:bodyPr>
          <a:lstStyle/>
          <a:p>
            <a:pPr fontAlgn="base"/>
            <a:r>
              <a:rPr lang="en-GB" sz="2000" b="1" i="1" dirty="0">
                <a:solidFill>
                  <a:schemeClr val="accent1"/>
                </a:solidFill>
              </a:rPr>
              <a:t>Medical Predictors:</a:t>
            </a:r>
            <a:endParaRPr lang="en-GB" sz="2000" b="1" dirty="0">
              <a:solidFill>
                <a:schemeClr val="accent1"/>
              </a:solidFill>
            </a:endParaRPr>
          </a:p>
        </p:txBody>
      </p:sp>
      <p:sp>
        <p:nvSpPr>
          <p:cNvPr id="6" name="TextBox 5">
            <a:extLst>
              <a:ext uri="{FF2B5EF4-FFF2-40B4-BE49-F238E27FC236}">
                <a16:creationId xmlns:a16="http://schemas.microsoft.com/office/drawing/2014/main" id="{21D518AB-A00A-D189-4C77-1E7B691D8670}"/>
              </a:ext>
            </a:extLst>
          </p:cNvPr>
          <p:cNvSpPr txBox="1"/>
          <p:nvPr/>
        </p:nvSpPr>
        <p:spPr>
          <a:xfrm>
            <a:off x="898950" y="1850149"/>
            <a:ext cx="5183712" cy="1731243"/>
          </a:xfrm>
          <a:prstGeom prst="rect">
            <a:avLst/>
          </a:prstGeom>
          <a:noFill/>
        </p:spPr>
        <p:txBody>
          <a:bodyPr wrap="square">
            <a:spAutoFit/>
          </a:bodyPr>
          <a:lstStyle/>
          <a:p>
            <a:pPr lvl="1" fontAlgn="base"/>
            <a:r>
              <a:rPr lang="en-US" sz="2400" b="1" i="1" dirty="0">
                <a:solidFill>
                  <a:schemeClr val="accent4"/>
                </a:solidFill>
              </a:rPr>
              <a:t>Epilepsy Type </a:t>
            </a:r>
          </a:p>
          <a:p>
            <a:pPr lvl="1" fontAlgn="base"/>
            <a:endParaRPr lang="en-US" sz="1050" dirty="0"/>
          </a:p>
          <a:p>
            <a:pPr lvl="1" fontAlgn="base"/>
            <a:r>
              <a:rPr lang="en-US" dirty="0"/>
              <a:t>Some studies find lower adherence for individuals with localized seizures </a:t>
            </a:r>
            <a:r>
              <a:rPr lang="en-US" u="sng" baseline="30000" dirty="0">
                <a:hlinkClick r:id="rId2"/>
              </a:rPr>
              <a:t>16</a:t>
            </a:r>
            <a:r>
              <a:rPr lang="en-US" dirty="0"/>
              <a:t> whereas others find lower adherence for generalized seizures. </a:t>
            </a:r>
            <a:r>
              <a:rPr lang="en-US" u="sng" baseline="30000" dirty="0">
                <a:hlinkClick r:id="rId3"/>
              </a:rPr>
              <a:t>25</a:t>
            </a:r>
            <a:r>
              <a:rPr lang="en-US" baseline="30000" dirty="0"/>
              <a:t>,</a:t>
            </a:r>
            <a:r>
              <a:rPr lang="en-US" u="sng" baseline="30000" dirty="0">
                <a:hlinkClick r:id="rId4"/>
              </a:rPr>
              <a:t>33</a:t>
            </a:r>
            <a:r>
              <a:rPr lang="en-US" baseline="30000" dirty="0"/>
              <a:t>​</a:t>
            </a:r>
            <a:r>
              <a:rPr lang="en-US" dirty="0"/>
              <a:t>​</a:t>
            </a:r>
          </a:p>
        </p:txBody>
      </p:sp>
      <p:sp>
        <p:nvSpPr>
          <p:cNvPr id="9" name="TextBox 8">
            <a:extLst>
              <a:ext uri="{FF2B5EF4-FFF2-40B4-BE49-F238E27FC236}">
                <a16:creationId xmlns:a16="http://schemas.microsoft.com/office/drawing/2014/main" id="{7FB37E33-7EDC-A33E-7C89-34853326463F}"/>
              </a:ext>
            </a:extLst>
          </p:cNvPr>
          <p:cNvSpPr txBox="1"/>
          <p:nvPr/>
        </p:nvSpPr>
        <p:spPr>
          <a:xfrm>
            <a:off x="6008110" y="1850149"/>
            <a:ext cx="5183713" cy="1454244"/>
          </a:xfrm>
          <a:prstGeom prst="rect">
            <a:avLst/>
          </a:prstGeom>
          <a:noFill/>
        </p:spPr>
        <p:txBody>
          <a:bodyPr wrap="square">
            <a:spAutoFit/>
          </a:bodyPr>
          <a:lstStyle/>
          <a:p>
            <a:pPr lvl="1" fontAlgn="base"/>
            <a:r>
              <a:rPr lang="en-US" sz="2400" b="1" i="1" dirty="0">
                <a:solidFill>
                  <a:schemeClr val="accent4"/>
                </a:solidFill>
              </a:rPr>
              <a:t>Disease Duration</a:t>
            </a:r>
            <a:endParaRPr lang="en-US" sz="2400" b="1" dirty="0">
              <a:solidFill>
                <a:schemeClr val="accent4"/>
              </a:solidFill>
            </a:endParaRPr>
          </a:p>
          <a:p>
            <a:pPr lvl="1" fontAlgn="base"/>
            <a:endParaRPr lang="en-US" sz="1050" dirty="0"/>
          </a:p>
          <a:p>
            <a:pPr lvl="1" fontAlgn="base"/>
            <a:r>
              <a:rPr lang="en-US" dirty="0"/>
              <a:t>Adherence typically declines over time, </a:t>
            </a:r>
            <a:r>
              <a:rPr lang="en-US" u="sng" baseline="30000" dirty="0">
                <a:hlinkClick r:id="rId5"/>
              </a:rPr>
              <a:t>34</a:t>
            </a:r>
            <a:r>
              <a:rPr lang="en-US" baseline="30000" dirty="0"/>
              <a:t>,</a:t>
            </a:r>
            <a:r>
              <a:rPr lang="en-US" u="sng" baseline="30000" dirty="0">
                <a:hlinkClick r:id="rId6"/>
              </a:rPr>
              <a:t>35</a:t>
            </a:r>
            <a:r>
              <a:rPr lang="en-US" dirty="0"/>
              <a:t> with the best adherence exhibited in the first 6 months. ​</a:t>
            </a:r>
          </a:p>
        </p:txBody>
      </p:sp>
      <p:sp>
        <p:nvSpPr>
          <p:cNvPr id="11" name="TextBox 10">
            <a:extLst>
              <a:ext uri="{FF2B5EF4-FFF2-40B4-BE49-F238E27FC236}">
                <a16:creationId xmlns:a16="http://schemas.microsoft.com/office/drawing/2014/main" id="{DAD87531-3D26-BB1D-89A4-407FC7269DFE}"/>
              </a:ext>
            </a:extLst>
          </p:cNvPr>
          <p:cNvSpPr txBox="1"/>
          <p:nvPr/>
        </p:nvSpPr>
        <p:spPr>
          <a:xfrm>
            <a:off x="898139" y="3833692"/>
            <a:ext cx="5109971" cy="1177245"/>
          </a:xfrm>
          <a:prstGeom prst="rect">
            <a:avLst/>
          </a:prstGeom>
          <a:noFill/>
        </p:spPr>
        <p:txBody>
          <a:bodyPr wrap="square">
            <a:spAutoFit/>
          </a:bodyPr>
          <a:lstStyle/>
          <a:p>
            <a:pPr lvl="1" fontAlgn="base"/>
            <a:r>
              <a:rPr lang="en-US" sz="2400" b="1" i="1" dirty="0">
                <a:solidFill>
                  <a:schemeClr val="accent4"/>
                </a:solidFill>
              </a:rPr>
              <a:t>Older vs Newer Gen ASMs</a:t>
            </a:r>
          </a:p>
          <a:p>
            <a:pPr lvl="1" fontAlgn="base"/>
            <a:endParaRPr lang="en-US" sz="1050" dirty="0"/>
          </a:p>
          <a:p>
            <a:pPr lvl="1" fontAlgn="base"/>
            <a:r>
              <a:rPr lang="en-US" dirty="0"/>
              <a:t>Higher adherence is associated with the use of newer versus older AEDs </a:t>
            </a:r>
            <a:r>
              <a:rPr lang="en-US" u="sng" baseline="30000" dirty="0">
                <a:hlinkClick r:id="rId7"/>
              </a:rPr>
              <a:t>3</a:t>
            </a:r>
            <a:r>
              <a:rPr lang="en-US" baseline="30000" dirty="0"/>
              <a:t>,</a:t>
            </a:r>
            <a:r>
              <a:rPr lang="en-US" u="sng" baseline="30000" dirty="0">
                <a:hlinkClick r:id="rId2"/>
              </a:rPr>
              <a:t>16</a:t>
            </a:r>
            <a:r>
              <a:rPr lang="en-US" baseline="30000" dirty="0"/>
              <a:t>​</a:t>
            </a:r>
          </a:p>
        </p:txBody>
      </p:sp>
      <p:sp>
        <p:nvSpPr>
          <p:cNvPr id="13" name="TextBox 12">
            <a:extLst>
              <a:ext uri="{FF2B5EF4-FFF2-40B4-BE49-F238E27FC236}">
                <a16:creationId xmlns:a16="http://schemas.microsoft.com/office/drawing/2014/main" id="{76BC6BCA-0EB4-2844-3B36-F4AADFF6D598}"/>
              </a:ext>
            </a:extLst>
          </p:cNvPr>
          <p:cNvSpPr txBox="1"/>
          <p:nvPr/>
        </p:nvSpPr>
        <p:spPr>
          <a:xfrm>
            <a:off x="6082662" y="3822403"/>
            <a:ext cx="5183712" cy="1731243"/>
          </a:xfrm>
          <a:prstGeom prst="rect">
            <a:avLst/>
          </a:prstGeom>
          <a:noFill/>
        </p:spPr>
        <p:txBody>
          <a:bodyPr wrap="square">
            <a:spAutoFit/>
          </a:bodyPr>
          <a:lstStyle/>
          <a:p>
            <a:pPr lvl="1" fontAlgn="base"/>
            <a:r>
              <a:rPr lang="en-US" sz="2400" b="1" i="1" dirty="0">
                <a:solidFill>
                  <a:schemeClr val="accent4"/>
                </a:solidFill>
              </a:rPr>
              <a:t>Dosing Frequency</a:t>
            </a:r>
          </a:p>
          <a:p>
            <a:pPr lvl="1" fontAlgn="base"/>
            <a:endParaRPr lang="en-US" sz="1050" dirty="0"/>
          </a:p>
          <a:p>
            <a:pPr lvl="1" fontAlgn="base"/>
            <a:r>
              <a:rPr lang="en-US" dirty="0"/>
              <a:t>Less frequent dosing is ideal to improve adherence </a:t>
            </a:r>
            <a:r>
              <a:rPr lang="en-US" u="sng" baseline="30000" dirty="0">
                <a:hlinkClick r:id="rId8"/>
              </a:rPr>
              <a:t>6</a:t>
            </a:r>
            <a:r>
              <a:rPr lang="en-US" dirty="0"/>
              <a:t>, with non-adherence being worse for dosing that is greater than 2 times a day. </a:t>
            </a:r>
            <a:r>
              <a:rPr lang="en-US" u="sng" baseline="30000" dirty="0">
                <a:hlinkClick r:id="rId7"/>
              </a:rPr>
              <a:t>3</a:t>
            </a:r>
            <a:r>
              <a:rPr lang="en-US" baseline="30000" dirty="0"/>
              <a:t>​</a:t>
            </a:r>
          </a:p>
        </p:txBody>
      </p:sp>
      <p:cxnSp>
        <p:nvCxnSpPr>
          <p:cNvPr id="41" name="Straight Connector 40">
            <a:extLst>
              <a:ext uri="{FF2B5EF4-FFF2-40B4-BE49-F238E27FC236}">
                <a16:creationId xmlns:a16="http://schemas.microsoft.com/office/drawing/2014/main" id="{87F2CAD7-409A-379C-8802-908720E3338E}"/>
              </a:ext>
            </a:extLst>
          </p:cNvPr>
          <p:cNvCxnSpPr/>
          <p:nvPr/>
        </p:nvCxnSpPr>
        <p:spPr>
          <a:xfrm>
            <a:off x="1440919" y="2347992"/>
            <a:ext cx="2115519" cy="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86118671-64E0-0254-D298-8DF11F190E1C}"/>
              </a:ext>
            </a:extLst>
          </p:cNvPr>
          <p:cNvCxnSpPr/>
          <p:nvPr/>
        </p:nvCxnSpPr>
        <p:spPr>
          <a:xfrm>
            <a:off x="1440919" y="4308531"/>
            <a:ext cx="2115519" cy="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3EB0E839-28D5-E569-D52E-68863474C401}"/>
              </a:ext>
            </a:extLst>
          </p:cNvPr>
          <p:cNvCxnSpPr/>
          <p:nvPr/>
        </p:nvCxnSpPr>
        <p:spPr>
          <a:xfrm>
            <a:off x="6558999" y="2345408"/>
            <a:ext cx="2115519" cy="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20F2BB53-D0E2-BCC6-259B-65B28460C735}"/>
              </a:ext>
            </a:extLst>
          </p:cNvPr>
          <p:cNvCxnSpPr/>
          <p:nvPr/>
        </p:nvCxnSpPr>
        <p:spPr>
          <a:xfrm>
            <a:off x="6614770" y="4297242"/>
            <a:ext cx="2115519" cy="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921444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500"/>
                                  </p:stCondLst>
                                  <p:childTnLst>
                                    <p:set>
                                      <p:cBhvr>
                                        <p:cTn id="6" dur="1" fill="hold">
                                          <p:stCondLst>
                                            <p:cond delay="0"/>
                                          </p:stCondLst>
                                        </p:cTn>
                                        <p:tgtEl>
                                          <p:spTgt spid="26"/>
                                        </p:tgtEl>
                                        <p:attrNameLst>
                                          <p:attrName>style.visibility</p:attrName>
                                        </p:attrNameLst>
                                      </p:cBhvr>
                                      <p:to>
                                        <p:strVal val="visible"/>
                                      </p:to>
                                    </p:set>
                                    <p:animEffect transition="in" filter="wipe(left)">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par>
                                <p:cTn id="13" presetID="22" presetClass="entr" presetSubtype="8" fill="hold" nodeType="withEffect">
                                  <p:stCondLst>
                                    <p:cond delay="0"/>
                                  </p:stCondLst>
                                  <p:childTnLst>
                                    <p:set>
                                      <p:cBhvr>
                                        <p:cTn id="14" dur="1" fill="hold">
                                          <p:stCondLst>
                                            <p:cond delay="0"/>
                                          </p:stCondLst>
                                        </p:cTn>
                                        <p:tgtEl>
                                          <p:spTgt spid="41"/>
                                        </p:tgtEl>
                                        <p:attrNameLst>
                                          <p:attrName>style.visibility</p:attrName>
                                        </p:attrNameLst>
                                      </p:cBhvr>
                                      <p:to>
                                        <p:strVal val="visible"/>
                                      </p:to>
                                    </p:set>
                                    <p:animEffect transition="in" filter="wipe(left)">
                                      <p:cBhvr>
                                        <p:cTn id="15" dur="500"/>
                                        <p:tgtEl>
                                          <p:spTgt spid="41"/>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wipe(left)">
                                      <p:cBhvr>
                                        <p:cTn id="20" dur="500"/>
                                        <p:tgtEl>
                                          <p:spTgt spid="9"/>
                                        </p:tgtEl>
                                      </p:cBhvr>
                                    </p:animEffect>
                                  </p:childTnLst>
                                </p:cTn>
                              </p:par>
                              <p:par>
                                <p:cTn id="21" presetID="22" presetClass="entr" presetSubtype="8" fill="hold" nodeType="withEffect">
                                  <p:stCondLst>
                                    <p:cond delay="0"/>
                                  </p:stCondLst>
                                  <p:childTnLst>
                                    <p:set>
                                      <p:cBhvr>
                                        <p:cTn id="22" dur="1" fill="hold">
                                          <p:stCondLst>
                                            <p:cond delay="0"/>
                                          </p:stCondLst>
                                        </p:cTn>
                                        <p:tgtEl>
                                          <p:spTgt spid="43"/>
                                        </p:tgtEl>
                                        <p:attrNameLst>
                                          <p:attrName>style.visibility</p:attrName>
                                        </p:attrNameLst>
                                      </p:cBhvr>
                                      <p:to>
                                        <p:strVal val="visible"/>
                                      </p:to>
                                    </p:set>
                                    <p:animEffect transition="in" filter="wipe(left)">
                                      <p:cBhvr>
                                        <p:cTn id="23" dur="500"/>
                                        <p:tgtEl>
                                          <p:spTgt spid="43"/>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wipe(left)">
                                      <p:cBhvr>
                                        <p:cTn id="28" dur="500"/>
                                        <p:tgtEl>
                                          <p:spTgt spid="11"/>
                                        </p:tgtEl>
                                      </p:cBhvr>
                                    </p:animEffect>
                                  </p:childTnLst>
                                </p:cTn>
                              </p:par>
                              <p:par>
                                <p:cTn id="29" presetID="22" presetClass="entr" presetSubtype="8" fill="hold" nodeType="withEffect">
                                  <p:stCondLst>
                                    <p:cond delay="0"/>
                                  </p:stCondLst>
                                  <p:childTnLst>
                                    <p:set>
                                      <p:cBhvr>
                                        <p:cTn id="30" dur="1" fill="hold">
                                          <p:stCondLst>
                                            <p:cond delay="0"/>
                                          </p:stCondLst>
                                        </p:cTn>
                                        <p:tgtEl>
                                          <p:spTgt spid="42"/>
                                        </p:tgtEl>
                                        <p:attrNameLst>
                                          <p:attrName>style.visibility</p:attrName>
                                        </p:attrNameLst>
                                      </p:cBhvr>
                                      <p:to>
                                        <p:strVal val="visible"/>
                                      </p:to>
                                    </p:set>
                                    <p:animEffect transition="in" filter="wipe(left)">
                                      <p:cBhvr>
                                        <p:cTn id="31" dur="500"/>
                                        <p:tgtEl>
                                          <p:spTgt spid="42"/>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wipe(left)">
                                      <p:cBhvr>
                                        <p:cTn id="36" dur="500"/>
                                        <p:tgtEl>
                                          <p:spTgt spid="13"/>
                                        </p:tgtEl>
                                      </p:cBhvr>
                                    </p:animEffect>
                                  </p:childTnLst>
                                </p:cTn>
                              </p:par>
                              <p:par>
                                <p:cTn id="37" presetID="22" presetClass="entr" presetSubtype="8" fill="hold" nodeType="withEffect">
                                  <p:stCondLst>
                                    <p:cond delay="0"/>
                                  </p:stCondLst>
                                  <p:childTnLst>
                                    <p:set>
                                      <p:cBhvr>
                                        <p:cTn id="38" dur="1" fill="hold">
                                          <p:stCondLst>
                                            <p:cond delay="0"/>
                                          </p:stCondLst>
                                        </p:cTn>
                                        <p:tgtEl>
                                          <p:spTgt spid="44"/>
                                        </p:tgtEl>
                                        <p:attrNameLst>
                                          <p:attrName>style.visibility</p:attrName>
                                        </p:attrNameLst>
                                      </p:cBhvr>
                                      <p:to>
                                        <p:strVal val="visible"/>
                                      </p:to>
                                    </p:set>
                                    <p:animEffect transition="in" filter="wipe(left)">
                                      <p:cBhvr>
                                        <p:cTn id="39"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6" grpId="0"/>
      <p:bldP spid="9" grpId="0"/>
      <p:bldP spid="11" grpId="0"/>
      <p:bldP spid="1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8B1F5A-D58D-E6BA-752E-A03A8AFD3A75}"/>
            </a:ext>
          </a:extLst>
        </p:cNvPr>
        <p:cNvGrpSpPr/>
        <p:nvPr/>
      </p:nvGrpSpPr>
      <p:grpSpPr>
        <a:xfrm>
          <a:off x="0" y="0"/>
          <a:ext cx="0" cy="0"/>
          <a:chOff x="0" y="0"/>
          <a:chExt cx="0" cy="0"/>
        </a:xfrm>
      </p:grpSpPr>
      <p:sp>
        <p:nvSpPr>
          <p:cNvPr id="16" name="Title Placeholder 1">
            <a:extLst>
              <a:ext uri="{FF2B5EF4-FFF2-40B4-BE49-F238E27FC236}">
                <a16:creationId xmlns:a16="http://schemas.microsoft.com/office/drawing/2014/main" id="{CF4A88AD-8A28-A366-FAE2-D9CC89592FCF}"/>
              </a:ext>
            </a:extLst>
          </p:cNvPr>
          <p:cNvSpPr txBox="1">
            <a:spLocks/>
          </p:cNvSpPr>
          <p:nvPr/>
        </p:nvSpPr>
        <p:spPr>
          <a:xfrm>
            <a:off x="743578" y="466627"/>
            <a:ext cx="10781882" cy="565665"/>
          </a:xfrm>
          <a:prstGeom prst="rect">
            <a:avLst/>
          </a:prstGeom>
        </p:spPr>
        <p:txBody>
          <a:bodyPr vert="horz" lIns="0" tIns="0" rIns="0" bIns="0" rtlCol="0" anchor="t">
            <a:noAutofit/>
          </a:bodyPr>
          <a:lstStyle>
            <a:lvl1pPr algn="l" defTabSz="914377" rtl="0" eaLnBrk="1" latinLnBrk="0" hangingPunct="1">
              <a:lnSpc>
                <a:spcPct val="100000"/>
              </a:lnSpc>
              <a:spcBef>
                <a:spcPct val="0"/>
              </a:spcBef>
              <a:buNone/>
              <a:defRPr sz="3200" b="0" i="0" kern="1200">
                <a:solidFill>
                  <a:schemeClr val="tx1"/>
                </a:solidFill>
                <a:latin typeface="+mj-lt"/>
                <a:ea typeface="Verdana" panose="020B0604030504040204" pitchFamily="34" charset="0"/>
                <a:cs typeface="Arial" panose="020B0604020202020204" pitchFamily="34" charset="0"/>
              </a:defRPr>
            </a:lvl1pPr>
          </a:lstStyle>
          <a:p>
            <a:r>
              <a:rPr lang="en-US" b="1" dirty="0">
                <a:solidFill>
                  <a:schemeClr val="tx2"/>
                </a:solidFill>
              </a:rPr>
              <a:t>Risk factors for non-adherence</a:t>
            </a:r>
            <a:r>
              <a:rPr lang="en-US" dirty="0">
                <a:solidFill>
                  <a:schemeClr val="tx2"/>
                </a:solidFill>
              </a:rPr>
              <a:t>​</a:t>
            </a:r>
            <a:endParaRPr lang="en-GB" sz="4000" b="1" dirty="0">
              <a:solidFill>
                <a:schemeClr val="tx2"/>
              </a:solidFill>
            </a:endParaRPr>
          </a:p>
        </p:txBody>
      </p:sp>
      <p:sp>
        <p:nvSpPr>
          <p:cNvPr id="4" name="Footer Placeholder 3">
            <a:extLst>
              <a:ext uri="{FF2B5EF4-FFF2-40B4-BE49-F238E27FC236}">
                <a16:creationId xmlns:a16="http://schemas.microsoft.com/office/drawing/2014/main" id="{135FA13C-8348-B3F7-3D82-0EED7E510FF3}"/>
              </a:ext>
            </a:extLst>
          </p:cNvPr>
          <p:cNvSpPr>
            <a:spLocks noGrp="1"/>
          </p:cNvSpPr>
          <p:nvPr>
            <p:ph type="ftr" sz="quarter" idx="3"/>
          </p:nvPr>
        </p:nvSpPr>
        <p:spPr/>
        <p:txBody>
          <a:bodyPr/>
          <a:lstStyle/>
          <a:p>
            <a:r>
              <a:rPr lang="en-US">
                <a:cs typeface="Arial" panose="020B0604020202020204" pitchFamily="34" charset="0"/>
              </a:rPr>
              <a:t>American Epilepsy Society</a:t>
            </a:r>
            <a:endParaRPr lang="en-US" dirty="0">
              <a:cs typeface="Arial" panose="020B0604020202020204" pitchFamily="34" charset="0"/>
            </a:endParaRPr>
          </a:p>
        </p:txBody>
      </p:sp>
      <p:sp>
        <p:nvSpPr>
          <p:cNvPr id="26" name="TextBox 25">
            <a:extLst>
              <a:ext uri="{FF2B5EF4-FFF2-40B4-BE49-F238E27FC236}">
                <a16:creationId xmlns:a16="http://schemas.microsoft.com/office/drawing/2014/main" id="{CB8AD830-9DCA-AC75-1EF0-32B1D711C65A}"/>
              </a:ext>
            </a:extLst>
          </p:cNvPr>
          <p:cNvSpPr txBox="1"/>
          <p:nvPr/>
        </p:nvSpPr>
        <p:spPr>
          <a:xfrm>
            <a:off x="666540" y="1094838"/>
            <a:ext cx="10706957" cy="400110"/>
          </a:xfrm>
          <a:prstGeom prst="rect">
            <a:avLst/>
          </a:prstGeom>
          <a:noFill/>
        </p:spPr>
        <p:txBody>
          <a:bodyPr wrap="square">
            <a:spAutoFit/>
          </a:bodyPr>
          <a:lstStyle/>
          <a:p>
            <a:pPr fontAlgn="base"/>
            <a:r>
              <a:rPr lang="en-GB" sz="2000" b="1" i="1" dirty="0">
                <a:solidFill>
                  <a:schemeClr val="accent1"/>
                </a:solidFill>
              </a:rPr>
              <a:t>Medical Predictors:</a:t>
            </a:r>
            <a:endParaRPr lang="en-GB" sz="2000" b="1" dirty="0">
              <a:solidFill>
                <a:schemeClr val="accent1"/>
              </a:solidFill>
            </a:endParaRPr>
          </a:p>
        </p:txBody>
      </p:sp>
      <p:sp>
        <p:nvSpPr>
          <p:cNvPr id="6" name="TextBox 5">
            <a:extLst>
              <a:ext uri="{FF2B5EF4-FFF2-40B4-BE49-F238E27FC236}">
                <a16:creationId xmlns:a16="http://schemas.microsoft.com/office/drawing/2014/main" id="{9BDAEB82-F408-9787-A8F9-7F81D0D39CAB}"/>
              </a:ext>
            </a:extLst>
          </p:cNvPr>
          <p:cNvSpPr txBox="1"/>
          <p:nvPr/>
        </p:nvSpPr>
        <p:spPr>
          <a:xfrm>
            <a:off x="898950" y="1850149"/>
            <a:ext cx="5183712" cy="1177245"/>
          </a:xfrm>
          <a:prstGeom prst="rect">
            <a:avLst/>
          </a:prstGeom>
          <a:noFill/>
        </p:spPr>
        <p:txBody>
          <a:bodyPr wrap="square">
            <a:spAutoFit/>
          </a:bodyPr>
          <a:lstStyle/>
          <a:p>
            <a:pPr lvl="1" fontAlgn="base"/>
            <a:r>
              <a:rPr lang="en-US" sz="2400" b="1" i="1" dirty="0">
                <a:solidFill>
                  <a:schemeClr val="accent4"/>
                </a:solidFill>
              </a:rPr>
              <a:t>AED Side Effects</a:t>
            </a:r>
          </a:p>
          <a:p>
            <a:pPr lvl="1" fontAlgn="base"/>
            <a:endParaRPr lang="en-US" sz="1050" dirty="0"/>
          </a:p>
          <a:p>
            <a:pPr lvl="1" fontAlgn="base"/>
            <a:r>
              <a:rPr lang="en-US" dirty="0"/>
              <a:t>Real or perceived side effects of ASMs is related to non-adherence. </a:t>
            </a:r>
            <a:r>
              <a:rPr lang="en-US" u="sng" baseline="30000" dirty="0">
                <a:hlinkClick r:id="rId2"/>
              </a:rPr>
              <a:t>35-38</a:t>
            </a:r>
            <a:r>
              <a:rPr lang="en-US" baseline="30000" dirty="0"/>
              <a:t> ​</a:t>
            </a:r>
          </a:p>
        </p:txBody>
      </p:sp>
      <p:sp>
        <p:nvSpPr>
          <p:cNvPr id="9" name="TextBox 8">
            <a:extLst>
              <a:ext uri="{FF2B5EF4-FFF2-40B4-BE49-F238E27FC236}">
                <a16:creationId xmlns:a16="http://schemas.microsoft.com/office/drawing/2014/main" id="{F34A60A0-0402-BE94-E6EC-192E1F957A38}"/>
              </a:ext>
            </a:extLst>
          </p:cNvPr>
          <p:cNvSpPr txBox="1"/>
          <p:nvPr/>
        </p:nvSpPr>
        <p:spPr>
          <a:xfrm>
            <a:off x="6008110" y="1850149"/>
            <a:ext cx="5183713" cy="1731243"/>
          </a:xfrm>
          <a:prstGeom prst="rect">
            <a:avLst/>
          </a:prstGeom>
          <a:noFill/>
        </p:spPr>
        <p:txBody>
          <a:bodyPr wrap="square">
            <a:spAutoFit/>
          </a:bodyPr>
          <a:lstStyle/>
          <a:p>
            <a:pPr lvl="1" fontAlgn="base"/>
            <a:r>
              <a:rPr lang="en-US" sz="2400" b="1" i="1" dirty="0">
                <a:solidFill>
                  <a:schemeClr val="accent4"/>
                </a:solidFill>
              </a:rPr>
              <a:t>Seizure Frequency</a:t>
            </a:r>
            <a:endParaRPr lang="en-US" sz="2400" b="1" dirty="0">
              <a:solidFill>
                <a:schemeClr val="accent4"/>
              </a:solidFill>
            </a:endParaRPr>
          </a:p>
          <a:p>
            <a:pPr lvl="1" fontAlgn="base"/>
            <a:endParaRPr lang="en-US" sz="1050" dirty="0"/>
          </a:p>
          <a:p>
            <a:pPr lvl="1" fontAlgn="base"/>
            <a:r>
              <a:rPr lang="en-US" dirty="0"/>
              <a:t>Although seizures are usually considered an outcome of poor adherence, they may also negatively influence adherence behaviors. </a:t>
            </a:r>
            <a:r>
              <a:rPr lang="en-US" u="sng" baseline="30000" dirty="0">
                <a:hlinkClick r:id="rId3"/>
              </a:rPr>
              <a:t>39-41</a:t>
            </a:r>
            <a:r>
              <a:rPr lang="en-US" b="1" i="1" baseline="30000" dirty="0"/>
              <a:t> </a:t>
            </a:r>
            <a:r>
              <a:rPr lang="en-US" dirty="0"/>
              <a:t>​</a:t>
            </a:r>
          </a:p>
        </p:txBody>
      </p:sp>
      <p:cxnSp>
        <p:nvCxnSpPr>
          <p:cNvPr id="41" name="Straight Connector 40">
            <a:extLst>
              <a:ext uri="{FF2B5EF4-FFF2-40B4-BE49-F238E27FC236}">
                <a16:creationId xmlns:a16="http://schemas.microsoft.com/office/drawing/2014/main" id="{48E1ABF0-7E37-D966-5329-C94D320E2719}"/>
              </a:ext>
            </a:extLst>
          </p:cNvPr>
          <p:cNvCxnSpPr/>
          <p:nvPr/>
        </p:nvCxnSpPr>
        <p:spPr>
          <a:xfrm>
            <a:off x="1440919" y="2347992"/>
            <a:ext cx="2115519" cy="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CC974D23-BB65-C5BC-F8AC-D55337C1F50F}"/>
              </a:ext>
            </a:extLst>
          </p:cNvPr>
          <p:cNvCxnSpPr/>
          <p:nvPr/>
        </p:nvCxnSpPr>
        <p:spPr>
          <a:xfrm>
            <a:off x="6558999" y="2345408"/>
            <a:ext cx="2115519" cy="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1426849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500"/>
                                  </p:stCondLst>
                                  <p:childTnLst>
                                    <p:set>
                                      <p:cBhvr>
                                        <p:cTn id="6" dur="1" fill="hold">
                                          <p:stCondLst>
                                            <p:cond delay="0"/>
                                          </p:stCondLst>
                                        </p:cTn>
                                        <p:tgtEl>
                                          <p:spTgt spid="26"/>
                                        </p:tgtEl>
                                        <p:attrNameLst>
                                          <p:attrName>style.visibility</p:attrName>
                                        </p:attrNameLst>
                                      </p:cBhvr>
                                      <p:to>
                                        <p:strVal val="visible"/>
                                      </p:to>
                                    </p:set>
                                    <p:animEffect transition="in" filter="wipe(left)">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par>
                                <p:cTn id="13" presetID="22" presetClass="entr" presetSubtype="8" fill="hold" nodeType="withEffect">
                                  <p:stCondLst>
                                    <p:cond delay="0"/>
                                  </p:stCondLst>
                                  <p:childTnLst>
                                    <p:set>
                                      <p:cBhvr>
                                        <p:cTn id="14" dur="1" fill="hold">
                                          <p:stCondLst>
                                            <p:cond delay="0"/>
                                          </p:stCondLst>
                                        </p:cTn>
                                        <p:tgtEl>
                                          <p:spTgt spid="41"/>
                                        </p:tgtEl>
                                        <p:attrNameLst>
                                          <p:attrName>style.visibility</p:attrName>
                                        </p:attrNameLst>
                                      </p:cBhvr>
                                      <p:to>
                                        <p:strVal val="visible"/>
                                      </p:to>
                                    </p:set>
                                    <p:animEffect transition="in" filter="wipe(left)">
                                      <p:cBhvr>
                                        <p:cTn id="15" dur="500"/>
                                        <p:tgtEl>
                                          <p:spTgt spid="41"/>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wipe(left)">
                                      <p:cBhvr>
                                        <p:cTn id="20" dur="500"/>
                                        <p:tgtEl>
                                          <p:spTgt spid="9"/>
                                        </p:tgtEl>
                                      </p:cBhvr>
                                    </p:animEffect>
                                  </p:childTnLst>
                                </p:cTn>
                              </p:par>
                              <p:par>
                                <p:cTn id="21" presetID="22" presetClass="entr" presetSubtype="8" fill="hold" nodeType="withEffect">
                                  <p:stCondLst>
                                    <p:cond delay="0"/>
                                  </p:stCondLst>
                                  <p:childTnLst>
                                    <p:set>
                                      <p:cBhvr>
                                        <p:cTn id="22" dur="1" fill="hold">
                                          <p:stCondLst>
                                            <p:cond delay="0"/>
                                          </p:stCondLst>
                                        </p:cTn>
                                        <p:tgtEl>
                                          <p:spTgt spid="43"/>
                                        </p:tgtEl>
                                        <p:attrNameLst>
                                          <p:attrName>style.visibility</p:attrName>
                                        </p:attrNameLst>
                                      </p:cBhvr>
                                      <p:to>
                                        <p:strVal val="visible"/>
                                      </p:to>
                                    </p:set>
                                    <p:animEffect transition="in" filter="wipe(left)">
                                      <p:cBhvr>
                                        <p:cTn id="23"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6" grpId="0"/>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1CD9DB-4941-B479-4EFD-72B89D21A51F}"/>
            </a:ext>
          </a:extLst>
        </p:cNvPr>
        <p:cNvGrpSpPr/>
        <p:nvPr/>
      </p:nvGrpSpPr>
      <p:grpSpPr>
        <a:xfrm>
          <a:off x="0" y="0"/>
          <a:ext cx="0" cy="0"/>
          <a:chOff x="0" y="0"/>
          <a:chExt cx="0" cy="0"/>
        </a:xfrm>
      </p:grpSpPr>
      <p:sp>
        <p:nvSpPr>
          <p:cNvPr id="16" name="Title Placeholder 1">
            <a:extLst>
              <a:ext uri="{FF2B5EF4-FFF2-40B4-BE49-F238E27FC236}">
                <a16:creationId xmlns:a16="http://schemas.microsoft.com/office/drawing/2014/main" id="{52509A2C-2CF3-FEF4-E756-6B74FE3A3DCC}"/>
              </a:ext>
            </a:extLst>
          </p:cNvPr>
          <p:cNvSpPr txBox="1">
            <a:spLocks/>
          </p:cNvSpPr>
          <p:nvPr/>
        </p:nvSpPr>
        <p:spPr>
          <a:xfrm>
            <a:off x="743578" y="466627"/>
            <a:ext cx="10781882" cy="565665"/>
          </a:xfrm>
          <a:prstGeom prst="rect">
            <a:avLst/>
          </a:prstGeom>
        </p:spPr>
        <p:txBody>
          <a:bodyPr vert="horz" lIns="0" tIns="0" rIns="0" bIns="0" rtlCol="0" anchor="t">
            <a:noAutofit/>
          </a:bodyPr>
          <a:lstStyle>
            <a:lvl1pPr algn="l" defTabSz="914377" rtl="0" eaLnBrk="1" latinLnBrk="0" hangingPunct="1">
              <a:lnSpc>
                <a:spcPct val="100000"/>
              </a:lnSpc>
              <a:spcBef>
                <a:spcPct val="0"/>
              </a:spcBef>
              <a:buNone/>
              <a:defRPr sz="3200" b="0" i="0" kern="1200">
                <a:solidFill>
                  <a:schemeClr val="tx1"/>
                </a:solidFill>
                <a:latin typeface="+mj-lt"/>
                <a:ea typeface="Verdana" panose="020B0604030504040204" pitchFamily="34" charset="0"/>
                <a:cs typeface="Arial" panose="020B0604020202020204" pitchFamily="34" charset="0"/>
              </a:defRPr>
            </a:lvl1pPr>
          </a:lstStyle>
          <a:p>
            <a:r>
              <a:rPr lang="en-US" b="1" dirty="0">
                <a:solidFill>
                  <a:schemeClr val="tx2"/>
                </a:solidFill>
              </a:rPr>
              <a:t>Risk factors for non-adherence</a:t>
            </a:r>
            <a:r>
              <a:rPr lang="en-US" dirty="0">
                <a:solidFill>
                  <a:schemeClr val="tx2"/>
                </a:solidFill>
              </a:rPr>
              <a:t>​</a:t>
            </a:r>
            <a:endParaRPr lang="en-GB" sz="4000" b="1" dirty="0">
              <a:solidFill>
                <a:schemeClr val="tx2"/>
              </a:solidFill>
            </a:endParaRPr>
          </a:p>
        </p:txBody>
      </p:sp>
      <p:sp>
        <p:nvSpPr>
          <p:cNvPr id="4" name="Footer Placeholder 3">
            <a:extLst>
              <a:ext uri="{FF2B5EF4-FFF2-40B4-BE49-F238E27FC236}">
                <a16:creationId xmlns:a16="http://schemas.microsoft.com/office/drawing/2014/main" id="{2E250ABB-DC3B-85DB-313A-F157EA13A5C0}"/>
              </a:ext>
            </a:extLst>
          </p:cNvPr>
          <p:cNvSpPr>
            <a:spLocks noGrp="1"/>
          </p:cNvSpPr>
          <p:nvPr>
            <p:ph type="ftr" sz="quarter" idx="3"/>
          </p:nvPr>
        </p:nvSpPr>
        <p:spPr/>
        <p:txBody>
          <a:bodyPr/>
          <a:lstStyle/>
          <a:p>
            <a:r>
              <a:rPr lang="en-US">
                <a:cs typeface="Arial" panose="020B0604020202020204" pitchFamily="34" charset="0"/>
              </a:rPr>
              <a:t>American Epilepsy Society</a:t>
            </a:r>
            <a:endParaRPr lang="en-US" dirty="0">
              <a:cs typeface="Arial" panose="020B0604020202020204" pitchFamily="34" charset="0"/>
            </a:endParaRPr>
          </a:p>
        </p:txBody>
      </p:sp>
      <p:sp>
        <p:nvSpPr>
          <p:cNvPr id="26" name="TextBox 25">
            <a:extLst>
              <a:ext uri="{FF2B5EF4-FFF2-40B4-BE49-F238E27FC236}">
                <a16:creationId xmlns:a16="http://schemas.microsoft.com/office/drawing/2014/main" id="{72C8141A-A1DA-F08A-C16C-966F4445A215}"/>
              </a:ext>
            </a:extLst>
          </p:cNvPr>
          <p:cNvSpPr txBox="1"/>
          <p:nvPr/>
        </p:nvSpPr>
        <p:spPr>
          <a:xfrm>
            <a:off x="666540" y="1094838"/>
            <a:ext cx="10706957" cy="400110"/>
          </a:xfrm>
          <a:prstGeom prst="rect">
            <a:avLst/>
          </a:prstGeom>
          <a:noFill/>
        </p:spPr>
        <p:txBody>
          <a:bodyPr wrap="square">
            <a:spAutoFit/>
          </a:bodyPr>
          <a:lstStyle/>
          <a:p>
            <a:pPr fontAlgn="base"/>
            <a:r>
              <a:rPr lang="en-GB" sz="2000" b="1" i="1" dirty="0">
                <a:solidFill>
                  <a:schemeClr val="accent1"/>
                </a:solidFill>
              </a:rPr>
              <a:t>Individual and Family Predictors of Adherence:</a:t>
            </a:r>
            <a:endParaRPr lang="en-GB" sz="2000" b="1" dirty="0">
              <a:solidFill>
                <a:schemeClr val="accent1"/>
              </a:solidFill>
            </a:endParaRPr>
          </a:p>
        </p:txBody>
      </p:sp>
      <p:sp>
        <p:nvSpPr>
          <p:cNvPr id="6" name="TextBox 5">
            <a:extLst>
              <a:ext uri="{FF2B5EF4-FFF2-40B4-BE49-F238E27FC236}">
                <a16:creationId xmlns:a16="http://schemas.microsoft.com/office/drawing/2014/main" id="{467BF636-C14E-730B-93A8-493AA82396BB}"/>
              </a:ext>
            </a:extLst>
          </p:cNvPr>
          <p:cNvSpPr txBox="1"/>
          <p:nvPr/>
        </p:nvSpPr>
        <p:spPr>
          <a:xfrm>
            <a:off x="898950" y="1850149"/>
            <a:ext cx="5183712" cy="2562240"/>
          </a:xfrm>
          <a:prstGeom prst="rect">
            <a:avLst/>
          </a:prstGeom>
          <a:noFill/>
        </p:spPr>
        <p:txBody>
          <a:bodyPr wrap="square">
            <a:spAutoFit/>
          </a:bodyPr>
          <a:lstStyle/>
          <a:p>
            <a:pPr lvl="1" fontAlgn="base"/>
            <a:r>
              <a:rPr lang="en-US" sz="2400" b="1" i="1" dirty="0">
                <a:solidFill>
                  <a:schemeClr val="accent4"/>
                </a:solidFill>
              </a:rPr>
              <a:t>Cognitive Function</a:t>
            </a:r>
          </a:p>
          <a:p>
            <a:pPr lvl="1" fontAlgn="base"/>
            <a:endParaRPr lang="en-US" sz="1050" dirty="0"/>
          </a:p>
          <a:p>
            <a:pPr lvl="1" fontAlgn="base"/>
            <a:r>
              <a:rPr lang="en-US" dirty="0"/>
              <a:t>The patient’s and family’s ability to think clearly and problem-solve barriers that impact adherence </a:t>
            </a:r>
            <a:r>
              <a:rPr lang="en-US" u="sng" baseline="30000" dirty="0">
                <a:hlinkClick r:id="rId2"/>
              </a:rPr>
              <a:t>42</a:t>
            </a:r>
            <a:r>
              <a:rPr lang="en-US" dirty="0"/>
              <a:t> (e.g., change in schedule, titration or switch in medicines) results in better adherence compared to individuals or families with cognitive difficulties (e.g., low IQ </a:t>
            </a:r>
            <a:r>
              <a:rPr lang="en-US" u="sng" baseline="30000" dirty="0">
                <a:hlinkClick r:id="rId3"/>
              </a:rPr>
              <a:t>43</a:t>
            </a:r>
            <a:r>
              <a:rPr lang="en-US" dirty="0"/>
              <a:t>).​</a:t>
            </a:r>
          </a:p>
        </p:txBody>
      </p:sp>
      <p:sp>
        <p:nvSpPr>
          <p:cNvPr id="9" name="TextBox 8">
            <a:extLst>
              <a:ext uri="{FF2B5EF4-FFF2-40B4-BE49-F238E27FC236}">
                <a16:creationId xmlns:a16="http://schemas.microsoft.com/office/drawing/2014/main" id="{179FFC47-C885-1DAA-EE54-02DAEF11A13A}"/>
              </a:ext>
            </a:extLst>
          </p:cNvPr>
          <p:cNvSpPr txBox="1"/>
          <p:nvPr/>
        </p:nvSpPr>
        <p:spPr>
          <a:xfrm>
            <a:off x="6008110" y="1850149"/>
            <a:ext cx="5183713" cy="2562240"/>
          </a:xfrm>
          <a:prstGeom prst="rect">
            <a:avLst/>
          </a:prstGeom>
          <a:noFill/>
        </p:spPr>
        <p:txBody>
          <a:bodyPr wrap="square">
            <a:spAutoFit/>
          </a:bodyPr>
          <a:lstStyle/>
          <a:p>
            <a:pPr lvl="1" fontAlgn="base"/>
            <a:r>
              <a:rPr lang="en-US" sz="2400" b="1" i="1" dirty="0">
                <a:solidFill>
                  <a:schemeClr val="accent4"/>
                </a:solidFill>
              </a:rPr>
              <a:t>Health Beliefs</a:t>
            </a:r>
            <a:endParaRPr lang="en-US" sz="2400" b="1" dirty="0">
              <a:solidFill>
                <a:schemeClr val="accent4"/>
              </a:solidFill>
            </a:endParaRPr>
          </a:p>
          <a:p>
            <a:pPr lvl="1" fontAlgn="base"/>
            <a:endParaRPr lang="en-US" sz="1050" dirty="0"/>
          </a:p>
          <a:p>
            <a:pPr lvl="1" fontAlgn="base"/>
            <a:r>
              <a:rPr lang="en-US" dirty="0"/>
              <a:t>Patient beliefs and perceptions about their health and their illness impact adherence behaviors. </a:t>
            </a:r>
            <a:r>
              <a:rPr lang="en-US" u="sng" baseline="30000" dirty="0">
                <a:hlinkClick r:id="rId4"/>
              </a:rPr>
              <a:t>39</a:t>
            </a:r>
            <a:r>
              <a:rPr lang="en-US" baseline="30000" dirty="0"/>
              <a:t>,</a:t>
            </a:r>
            <a:r>
              <a:rPr lang="en-US" u="sng" baseline="30000" dirty="0">
                <a:hlinkClick r:id="rId5"/>
              </a:rPr>
              <a:t>47-50</a:t>
            </a:r>
            <a:r>
              <a:rPr lang="en-US" dirty="0"/>
              <a:t> For example, believing epilepsy is a spiritual/psychological problem is associated with higher use of complementary and alternative therapies over AED adherence. </a:t>
            </a:r>
            <a:r>
              <a:rPr lang="en-US" u="sng" baseline="30000" dirty="0">
                <a:hlinkClick r:id="rId6"/>
              </a:rPr>
              <a:t>51</a:t>
            </a:r>
            <a:r>
              <a:rPr lang="en-US" baseline="30000" dirty="0"/>
              <a:t>​</a:t>
            </a:r>
          </a:p>
        </p:txBody>
      </p:sp>
      <p:sp>
        <p:nvSpPr>
          <p:cNvPr id="11" name="TextBox 10">
            <a:extLst>
              <a:ext uri="{FF2B5EF4-FFF2-40B4-BE49-F238E27FC236}">
                <a16:creationId xmlns:a16="http://schemas.microsoft.com/office/drawing/2014/main" id="{59DD7FB2-5513-B3B5-6A82-CA920F5E90CE}"/>
              </a:ext>
            </a:extLst>
          </p:cNvPr>
          <p:cNvSpPr txBox="1"/>
          <p:nvPr/>
        </p:nvSpPr>
        <p:spPr>
          <a:xfrm>
            <a:off x="898139" y="4578763"/>
            <a:ext cx="5109971" cy="1454244"/>
          </a:xfrm>
          <a:prstGeom prst="rect">
            <a:avLst/>
          </a:prstGeom>
          <a:noFill/>
        </p:spPr>
        <p:txBody>
          <a:bodyPr wrap="square">
            <a:spAutoFit/>
          </a:bodyPr>
          <a:lstStyle/>
          <a:p>
            <a:pPr lvl="1" fontAlgn="base"/>
            <a:r>
              <a:rPr lang="en-US" sz="2400" b="1" i="1" dirty="0">
                <a:solidFill>
                  <a:schemeClr val="accent4"/>
                </a:solidFill>
              </a:rPr>
              <a:t>Lack of Knowledge</a:t>
            </a:r>
          </a:p>
          <a:p>
            <a:pPr lvl="1" fontAlgn="base"/>
            <a:endParaRPr lang="en-US" sz="1050" dirty="0"/>
          </a:p>
          <a:p>
            <a:pPr lvl="1" fontAlgn="base"/>
            <a:r>
              <a:rPr lang="en-US" dirty="0"/>
              <a:t>Knowledge about epilepsy and its treatments is associated with better adherence. </a:t>
            </a:r>
            <a:r>
              <a:rPr lang="en-US" u="sng" baseline="30000" dirty="0">
                <a:hlinkClick r:id="rId2"/>
              </a:rPr>
              <a:t>42</a:t>
            </a:r>
            <a:r>
              <a:rPr lang="en-US" baseline="30000" dirty="0"/>
              <a:t>,</a:t>
            </a:r>
            <a:r>
              <a:rPr lang="en-US" u="sng" baseline="30000" dirty="0">
                <a:hlinkClick r:id="rId7"/>
              </a:rPr>
              <a:t>45</a:t>
            </a:r>
            <a:r>
              <a:rPr lang="en-US" baseline="30000" dirty="0"/>
              <a:t>,</a:t>
            </a:r>
            <a:r>
              <a:rPr lang="en-US" u="sng" baseline="30000" dirty="0">
                <a:hlinkClick r:id="rId8"/>
              </a:rPr>
              <a:t>46</a:t>
            </a:r>
            <a:endParaRPr lang="en-US" baseline="30000" dirty="0"/>
          </a:p>
        </p:txBody>
      </p:sp>
      <p:sp>
        <p:nvSpPr>
          <p:cNvPr id="13" name="TextBox 12">
            <a:extLst>
              <a:ext uri="{FF2B5EF4-FFF2-40B4-BE49-F238E27FC236}">
                <a16:creationId xmlns:a16="http://schemas.microsoft.com/office/drawing/2014/main" id="{F7180A49-AE67-58E5-49C2-E7A6496A9866}"/>
              </a:ext>
            </a:extLst>
          </p:cNvPr>
          <p:cNvSpPr txBox="1"/>
          <p:nvPr/>
        </p:nvSpPr>
        <p:spPr>
          <a:xfrm>
            <a:off x="6082662" y="4567474"/>
            <a:ext cx="5183712" cy="1177245"/>
          </a:xfrm>
          <a:prstGeom prst="rect">
            <a:avLst/>
          </a:prstGeom>
          <a:noFill/>
        </p:spPr>
        <p:txBody>
          <a:bodyPr wrap="square">
            <a:spAutoFit/>
          </a:bodyPr>
          <a:lstStyle/>
          <a:p>
            <a:pPr lvl="1" fontAlgn="base"/>
            <a:r>
              <a:rPr lang="en-US" sz="2400" b="1" i="1" dirty="0">
                <a:solidFill>
                  <a:schemeClr val="accent4"/>
                </a:solidFill>
              </a:rPr>
              <a:t>Executive Functioning</a:t>
            </a:r>
          </a:p>
          <a:p>
            <a:pPr lvl="1" fontAlgn="base"/>
            <a:endParaRPr lang="en-US" sz="1050" dirty="0"/>
          </a:p>
          <a:p>
            <a:pPr lvl="1" fontAlgn="base"/>
            <a:r>
              <a:rPr lang="en-US" dirty="0"/>
              <a:t>Better memory is associated with better adherence. </a:t>
            </a:r>
            <a:r>
              <a:rPr lang="en-US" u="sng" baseline="30000" dirty="0">
                <a:hlinkClick r:id="rId9"/>
              </a:rPr>
              <a:t>44</a:t>
            </a:r>
            <a:r>
              <a:rPr lang="en-US" dirty="0"/>
              <a:t> </a:t>
            </a:r>
          </a:p>
        </p:txBody>
      </p:sp>
      <p:cxnSp>
        <p:nvCxnSpPr>
          <p:cNvPr id="41" name="Straight Connector 40">
            <a:extLst>
              <a:ext uri="{FF2B5EF4-FFF2-40B4-BE49-F238E27FC236}">
                <a16:creationId xmlns:a16="http://schemas.microsoft.com/office/drawing/2014/main" id="{99A26895-D269-7593-3FED-95FDA2AE5CA8}"/>
              </a:ext>
            </a:extLst>
          </p:cNvPr>
          <p:cNvCxnSpPr/>
          <p:nvPr/>
        </p:nvCxnSpPr>
        <p:spPr>
          <a:xfrm>
            <a:off x="1440919" y="2347992"/>
            <a:ext cx="2115519" cy="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E0E553A4-9084-C12A-2C0F-2F675CDAF07E}"/>
              </a:ext>
            </a:extLst>
          </p:cNvPr>
          <p:cNvCxnSpPr/>
          <p:nvPr/>
        </p:nvCxnSpPr>
        <p:spPr>
          <a:xfrm>
            <a:off x="1440919" y="5053602"/>
            <a:ext cx="2115519" cy="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3BD27102-6AD9-6AFE-9C56-211764C26B10}"/>
              </a:ext>
            </a:extLst>
          </p:cNvPr>
          <p:cNvCxnSpPr/>
          <p:nvPr/>
        </p:nvCxnSpPr>
        <p:spPr>
          <a:xfrm>
            <a:off x="6558999" y="2345408"/>
            <a:ext cx="2115519" cy="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94C89026-0583-34F5-C7C7-44DF9FA7B5BC}"/>
              </a:ext>
            </a:extLst>
          </p:cNvPr>
          <p:cNvCxnSpPr/>
          <p:nvPr/>
        </p:nvCxnSpPr>
        <p:spPr>
          <a:xfrm>
            <a:off x="6614770" y="5042313"/>
            <a:ext cx="2115519" cy="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6411129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500"/>
                                  </p:stCondLst>
                                  <p:childTnLst>
                                    <p:set>
                                      <p:cBhvr>
                                        <p:cTn id="6" dur="1" fill="hold">
                                          <p:stCondLst>
                                            <p:cond delay="0"/>
                                          </p:stCondLst>
                                        </p:cTn>
                                        <p:tgtEl>
                                          <p:spTgt spid="26"/>
                                        </p:tgtEl>
                                        <p:attrNameLst>
                                          <p:attrName>style.visibility</p:attrName>
                                        </p:attrNameLst>
                                      </p:cBhvr>
                                      <p:to>
                                        <p:strVal val="visible"/>
                                      </p:to>
                                    </p:set>
                                    <p:animEffect transition="in" filter="wipe(left)">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par>
                                <p:cTn id="13" presetID="22" presetClass="entr" presetSubtype="8" fill="hold" nodeType="withEffect">
                                  <p:stCondLst>
                                    <p:cond delay="0"/>
                                  </p:stCondLst>
                                  <p:childTnLst>
                                    <p:set>
                                      <p:cBhvr>
                                        <p:cTn id="14" dur="1" fill="hold">
                                          <p:stCondLst>
                                            <p:cond delay="0"/>
                                          </p:stCondLst>
                                        </p:cTn>
                                        <p:tgtEl>
                                          <p:spTgt spid="41"/>
                                        </p:tgtEl>
                                        <p:attrNameLst>
                                          <p:attrName>style.visibility</p:attrName>
                                        </p:attrNameLst>
                                      </p:cBhvr>
                                      <p:to>
                                        <p:strVal val="visible"/>
                                      </p:to>
                                    </p:set>
                                    <p:animEffect transition="in" filter="wipe(left)">
                                      <p:cBhvr>
                                        <p:cTn id="15" dur="500"/>
                                        <p:tgtEl>
                                          <p:spTgt spid="41"/>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wipe(left)">
                                      <p:cBhvr>
                                        <p:cTn id="20" dur="500"/>
                                        <p:tgtEl>
                                          <p:spTgt spid="9"/>
                                        </p:tgtEl>
                                      </p:cBhvr>
                                    </p:animEffect>
                                  </p:childTnLst>
                                </p:cTn>
                              </p:par>
                              <p:par>
                                <p:cTn id="21" presetID="22" presetClass="entr" presetSubtype="8" fill="hold" nodeType="withEffect">
                                  <p:stCondLst>
                                    <p:cond delay="0"/>
                                  </p:stCondLst>
                                  <p:childTnLst>
                                    <p:set>
                                      <p:cBhvr>
                                        <p:cTn id="22" dur="1" fill="hold">
                                          <p:stCondLst>
                                            <p:cond delay="0"/>
                                          </p:stCondLst>
                                        </p:cTn>
                                        <p:tgtEl>
                                          <p:spTgt spid="43"/>
                                        </p:tgtEl>
                                        <p:attrNameLst>
                                          <p:attrName>style.visibility</p:attrName>
                                        </p:attrNameLst>
                                      </p:cBhvr>
                                      <p:to>
                                        <p:strVal val="visible"/>
                                      </p:to>
                                    </p:set>
                                    <p:animEffect transition="in" filter="wipe(left)">
                                      <p:cBhvr>
                                        <p:cTn id="23" dur="500"/>
                                        <p:tgtEl>
                                          <p:spTgt spid="43"/>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wipe(left)">
                                      <p:cBhvr>
                                        <p:cTn id="28" dur="500"/>
                                        <p:tgtEl>
                                          <p:spTgt spid="11"/>
                                        </p:tgtEl>
                                      </p:cBhvr>
                                    </p:animEffect>
                                  </p:childTnLst>
                                </p:cTn>
                              </p:par>
                              <p:par>
                                <p:cTn id="29" presetID="22" presetClass="entr" presetSubtype="8" fill="hold" nodeType="withEffect">
                                  <p:stCondLst>
                                    <p:cond delay="0"/>
                                  </p:stCondLst>
                                  <p:childTnLst>
                                    <p:set>
                                      <p:cBhvr>
                                        <p:cTn id="30" dur="1" fill="hold">
                                          <p:stCondLst>
                                            <p:cond delay="0"/>
                                          </p:stCondLst>
                                        </p:cTn>
                                        <p:tgtEl>
                                          <p:spTgt spid="42"/>
                                        </p:tgtEl>
                                        <p:attrNameLst>
                                          <p:attrName>style.visibility</p:attrName>
                                        </p:attrNameLst>
                                      </p:cBhvr>
                                      <p:to>
                                        <p:strVal val="visible"/>
                                      </p:to>
                                    </p:set>
                                    <p:animEffect transition="in" filter="wipe(left)">
                                      <p:cBhvr>
                                        <p:cTn id="31" dur="500"/>
                                        <p:tgtEl>
                                          <p:spTgt spid="42"/>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wipe(left)">
                                      <p:cBhvr>
                                        <p:cTn id="36" dur="500"/>
                                        <p:tgtEl>
                                          <p:spTgt spid="13"/>
                                        </p:tgtEl>
                                      </p:cBhvr>
                                    </p:animEffect>
                                  </p:childTnLst>
                                </p:cTn>
                              </p:par>
                              <p:par>
                                <p:cTn id="37" presetID="22" presetClass="entr" presetSubtype="8" fill="hold" nodeType="withEffect">
                                  <p:stCondLst>
                                    <p:cond delay="0"/>
                                  </p:stCondLst>
                                  <p:childTnLst>
                                    <p:set>
                                      <p:cBhvr>
                                        <p:cTn id="38" dur="1" fill="hold">
                                          <p:stCondLst>
                                            <p:cond delay="0"/>
                                          </p:stCondLst>
                                        </p:cTn>
                                        <p:tgtEl>
                                          <p:spTgt spid="44"/>
                                        </p:tgtEl>
                                        <p:attrNameLst>
                                          <p:attrName>style.visibility</p:attrName>
                                        </p:attrNameLst>
                                      </p:cBhvr>
                                      <p:to>
                                        <p:strVal val="visible"/>
                                      </p:to>
                                    </p:set>
                                    <p:animEffect transition="in" filter="wipe(left)">
                                      <p:cBhvr>
                                        <p:cTn id="39"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6" grpId="0"/>
      <p:bldP spid="9" grpId="0"/>
      <p:bldP spid="11" grpId="0"/>
      <p:bldP spid="1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DC2614-8AD8-98C8-48EE-8B70F0296B40}"/>
            </a:ext>
          </a:extLst>
        </p:cNvPr>
        <p:cNvGrpSpPr/>
        <p:nvPr/>
      </p:nvGrpSpPr>
      <p:grpSpPr>
        <a:xfrm>
          <a:off x="0" y="0"/>
          <a:ext cx="0" cy="0"/>
          <a:chOff x="0" y="0"/>
          <a:chExt cx="0" cy="0"/>
        </a:xfrm>
      </p:grpSpPr>
      <p:sp>
        <p:nvSpPr>
          <p:cNvPr id="16" name="Title Placeholder 1">
            <a:extLst>
              <a:ext uri="{FF2B5EF4-FFF2-40B4-BE49-F238E27FC236}">
                <a16:creationId xmlns:a16="http://schemas.microsoft.com/office/drawing/2014/main" id="{7771F1C5-2EF7-7ADB-3230-1A9B8EC11F37}"/>
              </a:ext>
            </a:extLst>
          </p:cNvPr>
          <p:cNvSpPr txBox="1">
            <a:spLocks/>
          </p:cNvSpPr>
          <p:nvPr/>
        </p:nvSpPr>
        <p:spPr>
          <a:xfrm>
            <a:off x="743578" y="466627"/>
            <a:ext cx="10781882" cy="565665"/>
          </a:xfrm>
          <a:prstGeom prst="rect">
            <a:avLst/>
          </a:prstGeom>
        </p:spPr>
        <p:txBody>
          <a:bodyPr vert="horz" lIns="0" tIns="0" rIns="0" bIns="0" rtlCol="0" anchor="t">
            <a:noAutofit/>
          </a:bodyPr>
          <a:lstStyle>
            <a:lvl1pPr algn="l" defTabSz="914377" rtl="0" eaLnBrk="1" latinLnBrk="0" hangingPunct="1">
              <a:lnSpc>
                <a:spcPct val="100000"/>
              </a:lnSpc>
              <a:spcBef>
                <a:spcPct val="0"/>
              </a:spcBef>
              <a:buNone/>
              <a:defRPr sz="3200" b="0" i="0" kern="1200">
                <a:solidFill>
                  <a:schemeClr val="tx1"/>
                </a:solidFill>
                <a:latin typeface="+mj-lt"/>
                <a:ea typeface="Verdana" panose="020B0604030504040204" pitchFamily="34" charset="0"/>
                <a:cs typeface="Arial" panose="020B0604020202020204" pitchFamily="34" charset="0"/>
              </a:defRPr>
            </a:lvl1pPr>
          </a:lstStyle>
          <a:p>
            <a:r>
              <a:rPr lang="en-US" b="1" dirty="0">
                <a:solidFill>
                  <a:schemeClr val="tx2"/>
                </a:solidFill>
              </a:rPr>
              <a:t>Risk factors for non-adherence</a:t>
            </a:r>
            <a:r>
              <a:rPr lang="en-US" dirty="0">
                <a:solidFill>
                  <a:schemeClr val="tx2"/>
                </a:solidFill>
              </a:rPr>
              <a:t>​</a:t>
            </a:r>
            <a:endParaRPr lang="en-GB" sz="4000" b="1" dirty="0">
              <a:solidFill>
                <a:schemeClr val="tx2"/>
              </a:solidFill>
            </a:endParaRPr>
          </a:p>
        </p:txBody>
      </p:sp>
      <p:sp>
        <p:nvSpPr>
          <p:cNvPr id="4" name="Footer Placeholder 3">
            <a:extLst>
              <a:ext uri="{FF2B5EF4-FFF2-40B4-BE49-F238E27FC236}">
                <a16:creationId xmlns:a16="http://schemas.microsoft.com/office/drawing/2014/main" id="{78C960A3-C0EC-8A26-F011-47617DBD7E35}"/>
              </a:ext>
            </a:extLst>
          </p:cNvPr>
          <p:cNvSpPr>
            <a:spLocks noGrp="1"/>
          </p:cNvSpPr>
          <p:nvPr>
            <p:ph type="ftr" sz="quarter" idx="3"/>
          </p:nvPr>
        </p:nvSpPr>
        <p:spPr/>
        <p:txBody>
          <a:bodyPr/>
          <a:lstStyle/>
          <a:p>
            <a:r>
              <a:rPr lang="en-US">
                <a:cs typeface="Arial" panose="020B0604020202020204" pitchFamily="34" charset="0"/>
              </a:rPr>
              <a:t>American Epilepsy Society</a:t>
            </a:r>
            <a:endParaRPr lang="en-US" dirty="0">
              <a:cs typeface="Arial" panose="020B0604020202020204" pitchFamily="34" charset="0"/>
            </a:endParaRPr>
          </a:p>
        </p:txBody>
      </p:sp>
      <p:sp>
        <p:nvSpPr>
          <p:cNvPr id="26" name="TextBox 25">
            <a:extLst>
              <a:ext uri="{FF2B5EF4-FFF2-40B4-BE49-F238E27FC236}">
                <a16:creationId xmlns:a16="http://schemas.microsoft.com/office/drawing/2014/main" id="{2D9380E3-B1B9-6CAD-49EC-CF1CBE1C20C4}"/>
              </a:ext>
            </a:extLst>
          </p:cNvPr>
          <p:cNvSpPr txBox="1"/>
          <p:nvPr/>
        </p:nvSpPr>
        <p:spPr>
          <a:xfrm>
            <a:off x="666540" y="1094838"/>
            <a:ext cx="10706957" cy="400110"/>
          </a:xfrm>
          <a:prstGeom prst="rect">
            <a:avLst/>
          </a:prstGeom>
          <a:noFill/>
        </p:spPr>
        <p:txBody>
          <a:bodyPr wrap="square">
            <a:spAutoFit/>
          </a:bodyPr>
          <a:lstStyle/>
          <a:p>
            <a:pPr fontAlgn="base"/>
            <a:r>
              <a:rPr lang="en-GB" sz="2000" b="1" i="1" dirty="0">
                <a:solidFill>
                  <a:schemeClr val="accent1"/>
                </a:solidFill>
              </a:rPr>
              <a:t>Individual and Family Predictors of Adherence:</a:t>
            </a:r>
            <a:endParaRPr lang="en-GB" sz="2000" b="1" dirty="0">
              <a:solidFill>
                <a:schemeClr val="accent1"/>
              </a:solidFill>
            </a:endParaRPr>
          </a:p>
        </p:txBody>
      </p:sp>
      <p:sp>
        <p:nvSpPr>
          <p:cNvPr id="6" name="TextBox 5">
            <a:extLst>
              <a:ext uri="{FF2B5EF4-FFF2-40B4-BE49-F238E27FC236}">
                <a16:creationId xmlns:a16="http://schemas.microsoft.com/office/drawing/2014/main" id="{816C3807-78F5-3E8D-FBD8-0353F589C4E3}"/>
              </a:ext>
            </a:extLst>
          </p:cNvPr>
          <p:cNvSpPr txBox="1"/>
          <p:nvPr/>
        </p:nvSpPr>
        <p:spPr>
          <a:xfrm>
            <a:off x="898950" y="1850149"/>
            <a:ext cx="5183712" cy="1177245"/>
          </a:xfrm>
          <a:prstGeom prst="rect">
            <a:avLst/>
          </a:prstGeom>
          <a:noFill/>
        </p:spPr>
        <p:txBody>
          <a:bodyPr wrap="square">
            <a:spAutoFit/>
          </a:bodyPr>
          <a:lstStyle/>
          <a:p>
            <a:pPr lvl="1" fontAlgn="base"/>
            <a:r>
              <a:rPr lang="en-US" sz="2400" b="1" i="1" dirty="0">
                <a:solidFill>
                  <a:schemeClr val="accent4"/>
                </a:solidFill>
              </a:rPr>
              <a:t>Perceived Stigma</a:t>
            </a:r>
          </a:p>
          <a:p>
            <a:pPr lvl="1" fontAlgn="base"/>
            <a:endParaRPr lang="en-US" sz="1050" dirty="0"/>
          </a:p>
          <a:p>
            <a:pPr lvl="1" fontAlgn="base"/>
            <a:r>
              <a:rPr lang="en-US" dirty="0"/>
              <a:t>Perceived stigma is associated with worse adherence. </a:t>
            </a:r>
            <a:r>
              <a:rPr lang="en-US" u="sng" baseline="30000" dirty="0">
                <a:hlinkClick r:id="rId2"/>
              </a:rPr>
              <a:t>35</a:t>
            </a:r>
            <a:r>
              <a:rPr lang="en-US" baseline="30000" dirty="0"/>
              <a:t>,</a:t>
            </a:r>
            <a:r>
              <a:rPr lang="en-US" u="sng" baseline="30000" dirty="0">
                <a:hlinkClick r:id="rId3"/>
              </a:rPr>
              <a:t>52</a:t>
            </a:r>
            <a:r>
              <a:rPr lang="en-US" baseline="30000" dirty="0"/>
              <a:t> </a:t>
            </a:r>
          </a:p>
        </p:txBody>
      </p:sp>
      <p:sp>
        <p:nvSpPr>
          <p:cNvPr id="9" name="TextBox 8">
            <a:extLst>
              <a:ext uri="{FF2B5EF4-FFF2-40B4-BE49-F238E27FC236}">
                <a16:creationId xmlns:a16="http://schemas.microsoft.com/office/drawing/2014/main" id="{D4EAE63A-46CE-8AAB-A5C1-F92BCE095E7C}"/>
              </a:ext>
            </a:extLst>
          </p:cNvPr>
          <p:cNvSpPr txBox="1"/>
          <p:nvPr/>
        </p:nvSpPr>
        <p:spPr>
          <a:xfrm>
            <a:off x="6008110" y="1850149"/>
            <a:ext cx="5183713" cy="1177245"/>
          </a:xfrm>
          <a:prstGeom prst="rect">
            <a:avLst/>
          </a:prstGeom>
          <a:noFill/>
        </p:spPr>
        <p:txBody>
          <a:bodyPr wrap="square">
            <a:spAutoFit/>
          </a:bodyPr>
          <a:lstStyle/>
          <a:p>
            <a:pPr lvl="1" fontAlgn="base"/>
            <a:r>
              <a:rPr lang="en-US" sz="2400" b="1" i="1" dirty="0">
                <a:solidFill>
                  <a:schemeClr val="accent4"/>
                </a:solidFill>
              </a:rPr>
              <a:t>Social Support</a:t>
            </a:r>
            <a:endParaRPr lang="en-US" sz="2400" b="1" dirty="0">
              <a:solidFill>
                <a:schemeClr val="accent4"/>
              </a:solidFill>
            </a:endParaRPr>
          </a:p>
          <a:p>
            <a:pPr lvl="1" fontAlgn="base"/>
            <a:endParaRPr lang="en-US" sz="1050" dirty="0"/>
          </a:p>
          <a:p>
            <a:pPr lvl="1" fontAlgn="base"/>
            <a:r>
              <a:rPr lang="en-US" dirty="0"/>
              <a:t>Increased social support is a predictor of better adherence. </a:t>
            </a:r>
            <a:r>
              <a:rPr lang="en-US" u="sng" baseline="30000" dirty="0">
                <a:hlinkClick r:id="rId2"/>
              </a:rPr>
              <a:t>35</a:t>
            </a:r>
            <a:r>
              <a:rPr lang="en-US" baseline="30000" dirty="0"/>
              <a:t>,</a:t>
            </a:r>
            <a:r>
              <a:rPr lang="en-US" u="sng" baseline="30000" dirty="0">
                <a:hlinkClick r:id="rId4"/>
              </a:rPr>
              <a:t>50</a:t>
            </a:r>
            <a:r>
              <a:rPr lang="en-US" baseline="30000" dirty="0"/>
              <a:t>,</a:t>
            </a:r>
            <a:r>
              <a:rPr lang="en-US" u="sng" baseline="30000" dirty="0">
                <a:hlinkClick r:id="rId5"/>
              </a:rPr>
              <a:t>59</a:t>
            </a:r>
            <a:r>
              <a:rPr lang="en-US" baseline="30000" dirty="0"/>
              <a:t>​</a:t>
            </a:r>
          </a:p>
        </p:txBody>
      </p:sp>
      <p:sp>
        <p:nvSpPr>
          <p:cNvPr id="11" name="TextBox 10">
            <a:extLst>
              <a:ext uri="{FF2B5EF4-FFF2-40B4-BE49-F238E27FC236}">
                <a16:creationId xmlns:a16="http://schemas.microsoft.com/office/drawing/2014/main" id="{60DC300E-75F8-8F74-1B91-727E2B7708E1}"/>
              </a:ext>
            </a:extLst>
          </p:cNvPr>
          <p:cNvSpPr txBox="1"/>
          <p:nvPr/>
        </p:nvSpPr>
        <p:spPr>
          <a:xfrm>
            <a:off x="898139" y="3472446"/>
            <a:ext cx="5109971" cy="1731243"/>
          </a:xfrm>
          <a:prstGeom prst="rect">
            <a:avLst/>
          </a:prstGeom>
          <a:noFill/>
        </p:spPr>
        <p:txBody>
          <a:bodyPr wrap="square">
            <a:spAutoFit/>
          </a:bodyPr>
          <a:lstStyle/>
          <a:p>
            <a:pPr lvl="1" fontAlgn="base"/>
            <a:r>
              <a:rPr lang="en-US" sz="2400" b="1" i="1" dirty="0">
                <a:solidFill>
                  <a:schemeClr val="accent4"/>
                </a:solidFill>
              </a:rPr>
              <a:t>Psychological Comorbidities</a:t>
            </a:r>
          </a:p>
          <a:p>
            <a:pPr lvl="1" fontAlgn="base"/>
            <a:endParaRPr lang="en-US" sz="1050" dirty="0"/>
          </a:p>
          <a:p>
            <a:pPr lvl="1" fontAlgn="base"/>
            <a:r>
              <a:rPr lang="en-US" dirty="0"/>
              <a:t>Depression, </a:t>
            </a:r>
            <a:r>
              <a:rPr lang="en-US" u="sng" baseline="30000" dirty="0">
                <a:hlinkClick r:id="rId6"/>
              </a:rPr>
              <a:t>44</a:t>
            </a:r>
            <a:r>
              <a:rPr lang="en-US" baseline="30000" dirty="0"/>
              <a:t>,</a:t>
            </a:r>
            <a:r>
              <a:rPr lang="en-US" u="sng" baseline="30000" dirty="0">
                <a:hlinkClick r:id="rId7"/>
              </a:rPr>
              <a:t>53</a:t>
            </a:r>
            <a:r>
              <a:rPr lang="en-US" baseline="30000" dirty="0"/>
              <a:t>,</a:t>
            </a:r>
            <a:r>
              <a:rPr lang="en-US" u="sng" baseline="30000" dirty="0">
                <a:hlinkClick r:id="rId8"/>
              </a:rPr>
              <a:t>54</a:t>
            </a:r>
            <a:r>
              <a:rPr lang="en-US" dirty="0"/>
              <a:t> anxiety </a:t>
            </a:r>
            <a:r>
              <a:rPr lang="en-US" u="sng" baseline="30000" dirty="0">
                <a:hlinkClick r:id="rId8"/>
              </a:rPr>
              <a:t>54</a:t>
            </a:r>
            <a:r>
              <a:rPr lang="en-US" dirty="0"/>
              <a:t>, and behavior problems </a:t>
            </a:r>
            <a:r>
              <a:rPr lang="en-US" u="sng" baseline="30000" dirty="0">
                <a:hlinkClick r:id="rId9"/>
              </a:rPr>
              <a:t>43</a:t>
            </a:r>
            <a:r>
              <a:rPr lang="en-US" dirty="0"/>
              <a:t> negatively impact adherence. Parental fears and stress are also predictive of AED non-adherence. </a:t>
            </a:r>
            <a:r>
              <a:rPr lang="en-US" u="sng" baseline="30000" dirty="0">
                <a:hlinkClick r:id="rId10"/>
              </a:rPr>
              <a:t>55</a:t>
            </a:r>
            <a:r>
              <a:rPr lang="en-US" baseline="30000" dirty="0"/>
              <a:t>,</a:t>
            </a:r>
            <a:r>
              <a:rPr lang="en-US" u="sng" baseline="30000" dirty="0">
                <a:hlinkClick r:id="rId11"/>
              </a:rPr>
              <a:t>56</a:t>
            </a:r>
            <a:r>
              <a:rPr lang="en-US" baseline="30000" dirty="0"/>
              <a:t>​</a:t>
            </a:r>
          </a:p>
        </p:txBody>
      </p:sp>
      <p:sp>
        <p:nvSpPr>
          <p:cNvPr id="13" name="TextBox 12">
            <a:extLst>
              <a:ext uri="{FF2B5EF4-FFF2-40B4-BE49-F238E27FC236}">
                <a16:creationId xmlns:a16="http://schemas.microsoft.com/office/drawing/2014/main" id="{1DAD6017-05E5-309E-47AE-8F21B55E9205}"/>
              </a:ext>
            </a:extLst>
          </p:cNvPr>
          <p:cNvSpPr txBox="1"/>
          <p:nvPr/>
        </p:nvSpPr>
        <p:spPr>
          <a:xfrm>
            <a:off x="6082662" y="3461157"/>
            <a:ext cx="5183712" cy="2285241"/>
          </a:xfrm>
          <a:prstGeom prst="rect">
            <a:avLst/>
          </a:prstGeom>
          <a:noFill/>
        </p:spPr>
        <p:txBody>
          <a:bodyPr wrap="square">
            <a:spAutoFit/>
          </a:bodyPr>
          <a:lstStyle/>
          <a:p>
            <a:pPr lvl="1" fontAlgn="base"/>
            <a:r>
              <a:rPr lang="en-US" sz="2400" b="1" i="1" dirty="0">
                <a:solidFill>
                  <a:schemeClr val="accent4"/>
                </a:solidFill>
              </a:rPr>
              <a:t>Health Literacy</a:t>
            </a:r>
          </a:p>
          <a:p>
            <a:pPr lvl="1" fontAlgn="base"/>
            <a:endParaRPr lang="en-US" sz="1050" dirty="0"/>
          </a:p>
          <a:p>
            <a:pPr lvl="1" fontAlgn="base"/>
            <a:r>
              <a:rPr lang="en-US" dirty="0"/>
              <a:t>Lower health literacy (e.g., the degree to which individuals have the capacity to obtain, process, and understand basic health information and the services need to make appropriate health decisions </a:t>
            </a:r>
            <a:r>
              <a:rPr lang="en-US" u="sng" baseline="30000" dirty="0">
                <a:hlinkClick r:id="rId12"/>
              </a:rPr>
              <a:t>57</a:t>
            </a:r>
            <a:r>
              <a:rPr lang="en-US" dirty="0"/>
              <a:t>) is associated with poorer adherence. </a:t>
            </a:r>
            <a:r>
              <a:rPr lang="en-US" u="sng" baseline="30000" dirty="0">
                <a:hlinkClick r:id="rId13"/>
              </a:rPr>
              <a:t>58</a:t>
            </a:r>
            <a:r>
              <a:rPr lang="en-US" baseline="30000" dirty="0"/>
              <a:t>​</a:t>
            </a:r>
          </a:p>
        </p:txBody>
      </p:sp>
      <p:cxnSp>
        <p:nvCxnSpPr>
          <p:cNvPr id="41" name="Straight Connector 40">
            <a:extLst>
              <a:ext uri="{FF2B5EF4-FFF2-40B4-BE49-F238E27FC236}">
                <a16:creationId xmlns:a16="http://schemas.microsoft.com/office/drawing/2014/main" id="{CE2008AC-7BB6-DA56-4709-9D1D6468491F}"/>
              </a:ext>
            </a:extLst>
          </p:cNvPr>
          <p:cNvCxnSpPr/>
          <p:nvPr/>
        </p:nvCxnSpPr>
        <p:spPr>
          <a:xfrm>
            <a:off x="1440919" y="2347992"/>
            <a:ext cx="2115519" cy="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E4B870AB-350A-FB24-E751-A616A9797FE6}"/>
              </a:ext>
            </a:extLst>
          </p:cNvPr>
          <p:cNvCxnSpPr/>
          <p:nvPr/>
        </p:nvCxnSpPr>
        <p:spPr>
          <a:xfrm>
            <a:off x="1440919" y="3947285"/>
            <a:ext cx="2115519" cy="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3148F9D4-A06C-3068-5FD0-59AB055421F6}"/>
              </a:ext>
            </a:extLst>
          </p:cNvPr>
          <p:cNvCxnSpPr/>
          <p:nvPr/>
        </p:nvCxnSpPr>
        <p:spPr>
          <a:xfrm>
            <a:off x="6558999" y="2345408"/>
            <a:ext cx="2115519" cy="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A7B77D93-F321-8A75-B4A5-9A058A78E1D1}"/>
              </a:ext>
            </a:extLst>
          </p:cNvPr>
          <p:cNvCxnSpPr/>
          <p:nvPr/>
        </p:nvCxnSpPr>
        <p:spPr>
          <a:xfrm>
            <a:off x="6614770" y="3935996"/>
            <a:ext cx="2115519" cy="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1012190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500"/>
                                  </p:stCondLst>
                                  <p:childTnLst>
                                    <p:set>
                                      <p:cBhvr>
                                        <p:cTn id="6" dur="1" fill="hold">
                                          <p:stCondLst>
                                            <p:cond delay="0"/>
                                          </p:stCondLst>
                                        </p:cTn>
                                        <p:tgtEl>
                                          <p:spTgt spid="26"/>
                                        </p:tgtEl>
                                        <p:attrNameLst>
                                          <p:attrName>style.visibility</p:attrName>
                                        </p:attrNameLst>
                                      </p:cBhvr>
                                      <p:to>
                                        <p:strVal val="visible"/>
                                      </p:to>
                                    </p:set>
                                    <p:animEffect transition="in" filter="wipe(left)">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par>
                                <p:cTn id="13" presetID="22" presetClass="entr" presetSubtype="8" fill="hold" nodeType="withEffect">
                                  <p:stCondLst>
                                    <p:cond delay="0"/>
                                  </p:stCondLst>
                                  <p:childTnLst>
                                    <p:set>
                                      <p:cBhvr>
                                        <p:cTn id="14" dur="1" fill="hold">
                                          <p:stCondLst>
                                            <p:cond delay="0"/>
                                          </p:stCondLst>
                                        </p:cTn>
                                        <p:tgtEl>
                                          <p:spTgt spid="41"/>
                                        </p:tgtEl>
                                        <p:attrNameLst>
                                          <p:attrName>style.visibility</p:attrName>
                                        </p:attrNameLst>
                                      </p:cBhvr>
                                      <p:to>
                                        <p:strVal val="visible"/>
                                      </p:to>
                                    </p:set>
                                    <p:animEffect transition="in" filter="wipe(left)">
                                      <p:cBhvr>
                                        <p:cTn id="15" dur="500"/>
                                        <p:tgtEl>
                                          <p:spTgt spid="41"/>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wipe(left)">
                                      <p:cBhvr>
                                        <p:cTn id="20" dur="500"/>
                                        <p:tgtEl>
                                          <p:spTgt spid="9"/>
                                        </p:tgtEl>
                                      </p:cBhvr>
                                    </p:animEffect>
                                  </p:childTnLst>
                                </p:cTn>
                              </p:par>
                              <p:par>
                                <p:cTn id="21" presetID="22" presetClass="entr" presetSubtype="8" fill="hold" nodeType="withEffect">
                                  <p:stCondLst>
                                    <p:cond delay="0"/>
                                  </p:stCondLst>
                                  <p:childTnLst>
                                    <p:set>
                                      <p:cBhvr>
                                        <p:cTn id="22" dur="1" fill="hold">
                                          <p:stCondLst>
                                            <p:cond delay="0"/>
                                          </p:stCondLst>
                                        </p:cTn>
                                        <p:tgtEl>
                                          <p:spTgt spid="43"/>
                                        </p:tgtEl>
                                        <p:attrNameLst>
                                          <p:attrName>style.visibility</p:attrName>
                                        </p:attrNameLst>
                                      </p:cBhvr>
                                      <p:to>
                                        <p:strVal val="visible"/>
                                      </p:to>
                                    </p:set>
                                    <p:animEffect transition="in" filter="wipe(left)">
                                      <p:cBhvr>
                                        <p:cTn id="23" dur="500"/>
                                        <p:tgtEl>
                                          <p:spTgt spid="43"/>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wipe(left)">
                                      <p:cBhvr>
                                        <p:cTn id="28" dur="500"/>
                                        <p:tgtEl>
                                          <p:spTgt spid="11"/>
                                        </p:tgtEl>
                                      </p:cBhvr>
                                    </p:animEffect>
                                  </p:childTnLst>
                                </p:cTn>
                              </p:par>
                              <p:par>
                                <p:cTn id="29" presetID="22" presetClass="entr" presetSubtype="8" fill="hold" nodeType="withEffect">
                                  <p:stCondLst>
                                    <p:cond delay="0"/>
                                  </p:stCondLst>
                                  <p:childTnLst>
                                    <p:set>
                                      <p:cBhvr>
                                        <p:cTn id="30" dur="1" fill="hold">
                                          <p:stCondLst>
                                            <p:cond delay="0"/>
                                          </p:stCondLst>
                                        </p:cTn>
                                        <p:tgtEl>
                                          <p:spTgt spid="42"/>
                                        </p:tgtEl>
                                        <p:attrNameLst>
                                          <p:attrName>style.visibility</p:attrName>
                                        </p:attrNameLst>
                                      </p:cBhvr>
                                      <p:to>
                                        <p:strVal val="visible"/>
                                      </p:to>
                                    </p:set>
                                    <p:animEffect transition="in" filter="wipe(left)">
                                      <p:cBhvr>
                                        <p:cTn id="31" dur="500"/>
                                        <p:tgtEl>
                                          <p:spTgt spid="42"/>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wipe(left)">
                                      <p:cBhvr>
                                        <p:cTn id="36" dur="500"/>
                                        <p:tgtEl>
                                          <p:spTgt spid="13"/>
                                        </p:tgtEl>
                                      </p:cBhvr>
                                    </p:animEffect>
                                  </p:childTnLst>
                                </p:cTn>
                              </p:par>
                              <p:par>
                                <p:cTn id="37" presetID="22" presetClass="entr" presetSubtype="8" fill="hold" nodeType="withEffect">
                                  <p:stCondLst>
                                    <p:cond delay="0"/>
                                  </p:stCondLst>
                                  <p:childTnLst>
                                    <p:set>
                                      <p:cBhvr>
                                        <p:cTn id="38" dur="1" fill="hold">
                                          <p:stCondLst>
                                            <p:cond delay="0"/>
                                          </p:stCondLst>
                                        </p:cTn>
                                        <p:tgtEl>
                                          <p:spTgt spid="44"/>
                                        </p:tgtEl>
                                        <p:attrNameLst>
                                          <p:attrName>style.visibility</p:attrName>
                                        </p:attrNameLst>
                                      </p:cBhvr>
                                      <p:to>
                                        <p:strVal val="visible"/>
                                      </p:to>
                                    </p:set>
                                    <p:animEffect transition="in" filter="wipe(left)">
                                      <p:cBhvr>
                                        <p:cTn id="39"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6" grpId="0"/>
      <p:bldP spid="9" grpId="0"/>
      <p:bldP spid="11" grpId="0"/>
      <p:bldP spid="1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CA34F0-042F-C06E-5E59-D3E4DD11BC72}"/>
            </a:ext>
          </a:extLst>
        </p:cNvPr>
        <p:cNvGrpSpPr/>
        <p:nvPr/>
      </p:nvGrpSpPr>
      <p:grpSpPr>
        <a:xfrm>
          <a:off x="0" y="0"/>
          <a:ext cx="0" cy="0"/>
          <a:chOff x="0" y="0"/>
          <a:chExt cx="0" cy="0"/>
        </a:xfrm>
      </p:grpSpPr>
      <p:sp>
        <p:nvSpPr>
          <p:cNvPr id="16" name="Title Placeholder 1">
            <a:extLst>
              <a:ext uri="{FF2B5EF4-FFF2-40B4-BE49-F238E27FC236}">
                <a16:creationId xmlns:a16="http://schemas.microsoft.com/office/drawing/2014/main" id="{936EB2A9-8D5D-52FA-A8A7-8D4EA1845B18}"/>
              </a:ext>
            </a:extLst>
          </p:cNvPr>
          <p:cNvSpPr txBox="1">
            <a:spLocks/>
          </p:cNvSpPr>
          <p:nvPr/>
        </p:nvSpPr>
        <p:spPr>
          <a:xfrm>
            <a:off x="743578" y="466627"/>
            <a:ext cx="10781882" cy="565665"/>
          </a:xfrm>
          <a:prstGeom prst="rect">
            <a:avLst/>
          </a:prstGeom>
        </p:spPr>
        <p:txBody>
          <a:bodyPr vert="horz" lIns="0" tIns="0" rIns="0" bIns="0" rtlCol="0" anchor="t">
            <a:noAutofit/>
          </a:bodyPr>
          <a:lstStyle>
            <a:lvl1pPr algn="l" defTabSz="914377" rtl="0" eaLnBrk="1" latinLnBrk="0" hangingPunct="1">
              <a:lnSpc>
                <a:spcPct val="100000"/>
              </a:lnSpc>
              <a:spcBef>
                <a:spcPct val="0"/>
              </a:spcBef>
              <a:buNone/>
              <a:defRPr sz="3200" b="0" i="0" kern="1200">
                <a:solidFill>
                  <a:schemeClr val="tx1"/>
                </a:solidFill>
                <a:latin typeface="+mj-lt"/>
                <a:ea typeface="Verdana" panose="020B0604030504040204" pitchFamily="34" charset="0"/>
                <a:cs typeface="Arial" panose="020B0604020202020204" pitchFamily="34" charset="0"/>
              </a:defRPr>
            </a:lvl1pPr>
          </a:lstStyle>
          <a:p>
            <a:r>
              <a:rPr lang="en-US" b="1" dirty="0">
                <a:solidFill>
                  <a:schemeClr val="tx2"/>
                </a:solidFill>
              </a:rPr>
              <a:t>Risk factors for non-adherence</a:t>
            </a:r>
            <a:r>
              <a:rPr lang="en-US" dirty="0">
                <a:solidFill>
                  <a:schemeClr val="tx2"/>
                </a:solidFill>
              </a:rPr>
              <a:t>​</a:t>
            </a:r>
            <a:endParaRPr lang="en-GB" sz="4000" b="1" dirty="0">
              <a:solidFill>
                <a:schemeClr val="tx2"/>
              </a:solidFill>
            </a:endParaRPr>
          </a:p>
        </p:txBody>
      </p:sp>
      <p:sp>
        <p:nvSpPr>
          <p:cNvPr id="4" name="Footer Placeholder 3">
            <a:extLst>
              <a:ext uri="{FF2B5EF4-FFF2-40B4-BE49-F238E27FC236}">
                <a16:creationId xmlns:a16="http://schemas.microsoft.com/office/drawing/2014/main" id="{633EF6E4-AB3B-8EB0-F732-1DEBC25EC308}"/>
              </a:ext>
            </a:extLst>
          </p:cNvPr>
          <p:cNvSpPr>
            <a:spLocks noGrp="1"/>
          </p:cNvSpPr>
          <p:nvPr>
            <p:ph type="ftr" sz="quarter" idx="3"/>
          </p:nvPr>
        </p:nvSpPr>
        <p:spPr/>
        <p:txBody>
          <a:bodyPr/>
          <a:lstStyle/>
          <a:p>
            <a:r>
              <a:rPr lang="en-US">
                <a:cs typeface="Arial" panose="020B0604020202020204" pitchFamily="34" charset="0"/>
              </a:rPr>
              <a:t>American Epilepsy Society</a:t>
            </a:r>
            <a:endParaRPr lang="en-US" dirty="0">
              <a:cs typeface="Arial" panose="020B0604020202020204" pitchFamily="34" charset="0"/>
            </a:endParaRPr>
          </a:p>
        </p:txBody>
      </p:sp>
      <p:sp>
        <p:nvSpPr>
          <p:cNvPr id="26" name="TextBox 25">
            <a:extLst>
              <a:ext uri="{FF2B5EF4-FFF2-40B4-BE49-F238E27FC236}">
                <a16:creationId xmlns:a16="http://schemas.microsoft.com/office/drawing/2014/main" id="{EE57C322-2EF9-AA08-56D9-3624A121E3B0}"/>
              </a:ext>
            </a:extLst>
          </p:cNvPr>
          <p:cNvSpPr txBox="1"/>
          <p:nvPr/>
        </p:nvSpPr>
        <p:spPr>
          <a:xfrm>
            <a:off x="666540" y="1094838"/>
            <a:ext cx="10706957" cy="400110"/>
          </a:xfrm>
          <a:prstGeom prst="rect">
            <a:avLst/>
          </a:prstGeom>
          <a:noFill/>
        </p:spPr>
        <p:txBody>
          <a:bodyPr wrap="square">
            <a:spAutoFit/>
          </a:bodyPr>
          <a:lstStyle/>
          <a:p>
            <a:pPr fontAlgn="base"/>
            <a:r>
              <a:rPr lang="en-GB" sz="2000" b="1" i="1" dirty="0">
                <a:solidFill>
                  <a:schemeClr val="accent1"/>
                </a:solidFill>
              </a:rPr>
              <a:t>Individual and Family Predictors of Adherence:</a:t>
            </a:r>
            <a:endParaRPr lang="en-GB" sz="2000" b="1" dirty="0">
              <a:solidFill>
                <a:schemeClr val="accent1"/>
              </a:solidFill>
            </a:endParaRPr>
          </a:p>
        </p:txBody>
      </p:sp>
      <p:sp>
        <p:nvSpPr>
          <p:cNvPr id="6" name="TextBox 5">
            <a:extLst>
              <a:ext uri="{FF2B5EF4-FFF2-40B4-BE49-F238E27FC236}">
                <a16:creationId xmlns:a16="http://schemas.microsoft.com/office/drawing/2014/main" id="{3B35C76D-2A18-D7E5-6E01-BFCF28642033}"/>
              </a:ext>
            </a:extLst>
          </p:cNvPr>
          <p:cNvSpPr txBox="1"/>
          <p:nvPr/>
        </p:nvSpPr>
        <p:spPr>
          <a:xfrm>
            <a:off x="898950" y="1850149"/>
            <a:ext cx="5183712" cy="1638910"/>
          </a:xfrm>
          <a:prstGeom prst="rect">
            <a:avLst/>
          </a:prstGeom>
          <a:noFill/>
        </p:spPr>
        <p:txBody>
          <a:bodyPr wrap="square">
            <a:spAutoFit/>
          </a:bodyPr>
          <a:lstStyle/>
          <a:p>
            <a:pPr lvl="1" fontAlgn="base"/>
            <a:r>
              <a:rPr lang="en-US" sz="2400" b="1" i="1" dirty="0">
                <a:solidFill>
                  <a:schemeClr val="accent4"/>
                </a:solidFill>
              </a:rPr>
              <a:t>Family Functioning</a:t>
            </a:r>
          </a:p>
          <a:p>
            <a:pPr lvl="1" fontAlgn="base"/>
            <a:endParaRPr lang="en-US" sz="1050" dirty="0"/>
          </a:p>
          <a:p>
            <a:pPr lvl="1" fontAlgn="base"/>
            <a:r>
              <a:rPr lang="en-US" dirty="0"/>
              <a:t>Better family problem-solving and communication are significant predictors of adherence in children </a:t>
            </a:r>
            <a:r>
              <a:rPr lang="en-US" u="sng" baseline="30000" dirty="0">
                <a:hlinkClick r:id="rId2"/>
              </a:rPr>
              <a:t>28</a:t>
            </a:r>
            <a:r>
              <a:rPr lang="en-US" baseline="30000" dirty="0"/>
              <a:t>,</a:t>
            </a:r>
            <a:r>
              <a:rPr lang="en-US" u="sng" baseline="30000" dirty="0">
                <a:hlinkClick r:id="rId3"/>
              </a:rPr>
              <a:t>42</a:t>
            </a:r>
            <a:r>
              <a:rPr lang="en-US" dirty="0"/>
              <a:t> and adolescents. </a:t>
            </a:r>
            <a:r>
              <a:rPr lang="en-US" u="sng" baseline="30000" dirty="0">
                <a:hlinkClick r:id="rId4"/>
              </a:rPr>
              <a:t>60</a:t>
            </a:r>
            <a:r>
              <a:rPr lang="en-US" baseline="30000" dirty="0"/>
              <a:t> </a:t>
            </a:r>
          </a:p>
        </p:txBody>
      </p:sp>
      <p:sp>
        <p:nvSpPr>
          <p:cNvPr id="9" name="TextBox 8">
            <a:extLst>
              <a:ext uri="{FF2B5EF4-FFF2-40B4-BE49-F238E27FC236}">
                <a16:creationId xmlns:a16="http://schemas.microsoft.com/office/drawing/2014/main" id="{1C86F5A9-FD5A-7AD8-DF6D-F4FD2464DF4C}"/>
              </a:ext>
            </a:extLst>
          </p:cNvPr>
          <p:cNvSpPr txBox="1"/>
          <p:nvPr/>
        </p:nvSpPr>
        <p:spPr>
          <a:xfrm>
            <a:off x="6008110" y="1850149"/>
            <a:ext cx="5183713" cy="3116238"/>
          </a:xfrm>
          <a:prstGeom prst="rect">
            <a:avLst/>
          </a:prstGeom>
          <a:noFill/>
        </p:spPr>
        <p:txBody>
          <a:bodyPr wrap="square">
            <a:spAutoFit/>
          </a:bodyPr>
          <a:lstStyle/>
          <a:p>
            <a:pPr lvl="1" fontAlgn="base"/>
            <a:r>
              <a:rPr lang="en-US" sz="2400" b="1" i="1" dirty="0">
                <a:solidFill>
                  <a:schemeClr val="accent4"/>
                </a:solidFill>
              </a:rPr>
              <a:t>Barriers</a:t>
            </a:r>
            <a:endParaRPr lang="en-US" sz="2400" b="1" dirty="0">
              <a:solidFill>
                <a:schemeClr val="accent4"/>
              </a:solidFill>
            </a:endParaRPr>
          </a:p>
          <a:p>
            <a:pPr lvl="1" fontAlgn="base"/>
            <a:endParaRPr lang="en-US" sz="1050" dirty="0"/>
          </a:p>
          <a:p>
            <a:pPr lvl="1" fontAlgn="base"/>
            <a:r>
              <a:rPr lang="en-US" dirty="0"/>
              <a:t>Individual and family-identified barriers can impede adherence and include forgetting </a:t>
            </a:r>
            <a:r>
              <a:rPr lang="en-US" u="sng" baseline="30000" dirty="0">
                <a:hlinkClick r:id="rId5"/>
              </a:rPr>
              <a:t>21</a:t>
            </a:r>
            <a:r>
              <a:rPr lang="en-US" baseline="30000" dirty="0"/>
              <a:t>,</a:t>
            </a:r>
            <a:r>
              <a:rPr lang="en-US" u="sng" baseline="30000" dirty="0">
                <a:hlinkClick r:id="rId6"/>
              </a:rPr>
              <a:t>36</a:t>
            </a:r>
            <a:r>
              <a:rPr lang="en-US" baseline="30000" dirty="0"/>
              <a:t>,</a:t>
            </a:r>
            <a:r>
              <a:rPr lang="en-US" u="sng" baseline="30000" dirty="0">
                <a:hlinkClick r:id="rId7"/>
              </a:rPr>
              <a:t>37</a:t>
            </a:r>
            <a:r>
              <a:rPr lang="en-US" baseline="30000" dirty="0"/>
              <a:t>,</a:t>
            </a:r>
            <a:r>
              <a:rPr lang="en-US" u="sng" baseline="30000" dirty="0">
                <a:hlinkClick r:id="rId8"/>
              </a:rPr>
              <a:t>39</a:t>
            </a:r>
            <a:r>
              <a:rPr lang="en-US" baseline="30000" dirty="0"/>
              <a:t>,</a:t>
            </a:r>
            <a:r>
              <a:rPr lang="en-US" u="sng" baseline="30000" dirty="0">
                <a:hlinkClick r:id="rId9"/>
              </a:rPr>
              <a:t>61-63</a:t>
            </a:r>
            <a:r>
              <a:rPr lang="en-US" dirty="0"/>
              <a:t>, difficulty obtaining medication </a:t>
            </a:r>
            <a:r>
              <a:rPr lang="en-US" u="sng" baseline="30000" dirty="0">
                <a:hlinkClick r:id="rId7"/>
              </a:rPr>
              <a:t>37</a:t>
            </a:r>
            <a:r>
              <a:rPr lang="en-US" baseline="30000" dirty="0"/>
              <a:t>,</a:t>
            </a:r>
            <a:r>
              <a:rPr lang="en-US" u="sng" baseline="30000" dirty="0">
                <a:hlinkClick r:id="rId10"/>
              </a:rPr>
              <a:t>64</a:t>
            </a:r>
            <a:r>
              <a:rPr lang="en-US" dirty="0"/>
              <a:t>, difficulty swallowing pills, poor AED taste, embarrassment in taking ASMs in front of others, and competing activities/inconvenience. Barriers are different depending on patient developmental stage and race. </a:t>
            </a:r>
            <a:r>
              <a:rPr lang="en-US" u="sng" baseline="30000" dirty="0">
                <a:hlinkClick r:id="rId11"/>
              </a:rPr>
              <a:t>23</a:t>
            </a:r>
            <a:r>
              <a:rPr lang="en-US" baseline="30000" dirty="0"/>
              <a:t>,</a:t>
            </a:r>
            <a:r>
              <a:rPr lang="en-US" u="sng" baseline="30000" dirty="0">
                <a:hlinkClick r:id="rId12"/>
              </a:rPr>
              <a:t>65</a:t>
            </a:r>
            <a:endParaRPr lang="en-US" baseline="30000" dirty="0"/>
          </a:p>
        </p:txBody>
      </p:sp>
      <p:cxnSp>
        <p:nvCxnSpPr>
          <p:cNvPr id="41" name="Straight Connector 40">
            <a:extLst>
              <a:ext uri="{FF2B5EF4-FFF2-40B4-BE49-F238E27FC236}">
                <a16:creationId xmlns:a16="http://schemas.microsoft.com/office/drawing/2014/main" id="{31318C4A-AD08-C65F-E968-41F73E4D7173}"/>
              </a:ext>
            </a:extLst>
          </p:cNvPr>
          <p:cNvCxnSpPr/>
          <p:nvPr/>
        </p:nvCxnSpPr>
        <p:spPr>
          <a:xfrm>
            <a:off x="1440919" y="2347992"/>
            <a:ext cx="2115519" cy="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3DB8AA12-7D6B-8DBD-31E6-AF9D2A9A5001}"/>
              </a:ext>
            </a:extLst>
          </p:cNvPr>
          <p:cNvCxnSpPr/>
          <p:nvPr/>
        </p:nvCxnSpPr>
        <p:spPr>
          <a:xfrm>
            <a:off x="6558999" y="2345408"/>
            <a:ext cx="2115519" cy="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1364986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500"/>
                                  </p:stCondLst>
                                  <p:childTnLst>
                                    <p:set>
                                      <p:cBhvr>
                                        <p:cTn id="6" dur="1" fill="hold">
                                          <p:stCondLst>
                                            <p:cond delay="0"/>
                                          </p:stCondLst>
                                        </p:cTn>
                                        <p:tgtEl>
                                          <p:spTgt spid="26"/>
                                        </p:tgtEl>
                                        <p:attrNameLst>
                                          <p:attrName>style.visibility</p:attrName>
                                        </p:attrNameLst>
                                      </p:cBhvr>
                                      <p:to>
                                        <p:strVal val="visible"/>
                                      </p:to>
                                    </p:set>
                                    <p:animEffect transition="in" filter="wipe(left)">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par>
                                <p:cTn id="13" presetID="22" presetClass="entr" presetSubtype="8" fill="hold" nodeType="withEffect">
                                  <p:stCondLst>
                                    <p:cond delay="0"/>
                                  </p:stCondLst>
                                  <p:childTnLst>
                                    <p:set>
                                      <p:cBhvr>
                                        <p:cTn id="14" dur="1" fill="hold">
                                          <p:stCondLst>
                                            <p:cond delay="0"/>
                                          </p:stCondLst>
                                        </p:cTn>
                                        <p:tgtEl>
                                          <p:spTgt spid="41"/>
                                        </p:tgtEl>
                                        <p:attrNameLst>
                                          <p:attrName>style.visibility</p:attrName>
                                        </p:attrNameLst>
                                      </p:cBhvr>
                                      <p:to>
                                        <p:strVal val="visible"/>
                                      </p:to>
                                    </p:set>
                                    <p:animEffect transition="in" filter="wipe(left)">
                                      <p:cBhvr>
                                        <p:cTn id="15" dur="500"/>
                                        <p:tgtEl>
                                          <p:spTgt spid="41"/>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wipe(left)">
                                      <p:cBhvr>
                                        <p:cTn id="20" dur="500"/>
                                        <p:tgtEl>
                                          <p:spTgt spid="9"/>
                                        </p:tgtEl>
                                      </p:cBhvr>
                                    </p:animEffect>
                                  </p:childTnLst>
                                </p:cTn>
                              </p:par>
                              <p:par>
                                <p:cTn id="21" presetID="22" presetClass="entr" presetSubtype="8" fill="hold" nodeType="withEffect">
                                  <p:stCondLst>
                                    <p:cond delay="0"/>
                                  </p:stCondLst>
                                  <p:childTnLst>
                                    <p:set>
                                      <p:cBhvr>
                                        <p:cTn id="22" dur="1" fill="hold">
                                          <p:stCondLst>
                                            <p:cond delay="0"/>
                                          </p:stCondLst>
                                        </p:cTn>
                                        <p:tgtEl>
                                          <p:spTgt spid="43"/>
                                        </p:tgtEl>
                                        <p:attrNameLst>
                                          <p:attrName>style.visibility</p:attrName>
                                        </p:attrNameLst>
                                      </p:cBhvr>
                                      <p:to>
                                        <p:strVal val="visible"/>
                                      </p:to>
                                    </p:set>
                                    <p:animEffect transition="in" filter="wipe(left)">
                                      <p:cBhvr>
                                        <p:cTn id="23"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6" grpId="0"/>
      <p:bldP spid="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9B0C2D-1C83-A6C0-0033-154EB379B6C3}"/>
            </a:ext>
          </a:extLst>
        </p:cNvPr>
        <p:cNvGrpSpPr/>
        <p:nvPr/>
      </p:nvGrpSpPr>
      <p:grpSpPr>
        <a:xfrm>
          <a:off x="0" y="0"/>
          <a:ext cx="0" cy="0"/>
          <a:chOff x="0" y="0"/>
          <a:chExt cx="0" cy="0"/>
        </a:xfrm>
      </p:grpSpPr>
      <p:sp>
        <p:nvSpPr>
          <p:cNvPr id="16" name="Title Placeholder 1">
            <a:extLst>
              <a:ext uri="{FF2B5EF4-FFF2-40B4-BE49-F238E27FC236}">
                <a16:creationId xmlns:a16="http://schemas.microsoft.com/office/drawing/2014/main" id="{9839A337-85CE-7166-CA6C-8C577042B0D2}"/>
              </a:ext>
            </a:extLst>
          </p:cNvPr>
          <p:cNvSpPr txBox="1">
            <a:spLocks/>
          </p:cNvSpPr>
          <p:nvPr/>
        </p:nvSpPr>
        <p:spPr>
          <a:xfrm>
            <a:off x="743578" y="466627"/>
            <a:ext cx="10781882" cy="565665"/>
          </a:xfrm>
          <a:prstGeom prst="rect">
            <a:avLst/>
          </a:prstGeom>
        </p:spPr>
        <p:txBody>
          <a:bodyPr vert="horz" lIns="0" tIns="0" rIns="0" bIns="0" rtlCol="0" anchor="t">
            <a:noAutofit/>
          </a:bodyPr>
          <a:lstStyle>
            <a:lvl1pPr algn="l" defTabSz="914377" rtl="0" eaLnBrk="1" latinLnBrk="0" hangingPunct="1">
              <a:lnSpc>
                <a:spcPct val="100000"/>
              </a:lnSpc>
              <a:spcBef>
                <a:spcPct val="0"/>
              </a:spcBef>
              <a:buNone/>
              <a:defRPr sz="3200" b="0" i="0" kern="1200">
                <a:solidFill>
                  <a:schemeClr val="tx1"/>
                </a:solidFill>
                <a:latin typeface="+mj-lt"/>
                <a:ea typeface="Verdana" panose="020B0604030504040204" pitchFamily="34" charset="0"/>
                <a:cs typeface="Arial" panose="020B0604020202020204" pitchFamily="34" charset="0"/>
              </a:defRPr>
            </a:lvl1pPr>
          </a:lstStyle>
          <a:p>
            <a:r>
              <a:rPr lang="en-US" b="1" dirty="0">
                <a:solidFill>
                  <a:schemeClr val="tx2"/>
                </a:solidFill>
              </a:rPr>
              <a:t>Risk factors for non-adherence</a:t>
            </a:r>
            <a:r>
              <a:rPr lang="en-US" dirty="0">
                <a:solidFill>
                  <a:schemeClr val="tx2"/>
                </a:solidFill>
              </a:rPr>
              <a:t>​</a:t>
            </a:r>
            <a:endParaRPr lang="en-GB" sz="4000" b="1" dirty="0">
              <a:solidFill>
                <a:schemeClr val="tx2"/>
              </a:solidFill>
            </a:endParaRPr>
          </a:p>
        </p:txBody>
      </p:sp>
      <p:sp>
        <p:nvSpPr>
          <p:cNvPr id="4" name="Footer Placeholder 3">
            <a:extLst>
              <a:ext uri="{FF2B5EF4-FFF2-40B4-BE49-F238E27FC236}">
                <a16:creationId xmlns:a16="http://schemas.microsoft.com/office/drawing/2014/main" id="{7C914A3A-ACCB-D1C2-AAF6-F3BC0CD74834}"/>
              </a:ext>
            </a:extLst>
          </p:cNvPr>
          <p:cNvSpPr>
            <a:spLocks noGrp="1"/>
          </p:cNvSpPr>
          <p:nvPr>
            <p:ph type="ftr" sz="quarter" idx="3"/>
          </p:nvPr>
        </p:nvSpPr>
        <p:spPr/>
        <p:txBody>
          <a:bodyPr/>
          <a:lstStyle/>
          <a:p>
            <a:r>
              <a:rPr lang="en-US">
                <a:cs typeface="Arial" panose="020B0604020202020204" pitchFamily="34" charset="0"/>
              </a:rPr>
              <a:t>American Epilepsy Society</a:t>
            </a:r>
            <a:endParaRPr lang="en-US" dirty="0">
              <a:cs typeface="Arial" panose="020B0604020202020204" pitchFamily="34" charset="0"/>
            </a:endParaRPr>
          </a:p>
        </p:txBody>
      </p:sp>
      <p:sp>
        <p:nvSpPr>
          <p:cNvPr id="26" name="TextBox 25">
            <a:extLst>
              <a:ext uri="{FF2B5EF4-FFF2-40B4-BE49-F238E27FC236}">
                <a16:creationId xmlns:a16="http://schemas.microsoft.com/office/drawing/2014/main" id="{306E082C-9EED-2CE0-4D40-FE53EECDFB87}"/>
              </a:ext>
            </a:extLst>
          </p:cNvPr>
          <p:cNvSpPr txBox="1"/>
          <p:nvPr/>
        </p:nvSpPr>
        <p:spPr>
          <a:xfrm>
            <a:off x="666540" y="1094838"/>
            <a:ext cx="10706957" cy="400110"/>
          </a:xfrm>
          <a:prstGeom prst="rect">
            <a:avLst/>
          </a:prstGeom>
          <a:noFill/>
        </p:spPr>
        <p:txBody>
          <a:bodyPr wrap="square">
            <a:spAutoFit/>
          </a:bodyPr>
          <a:lstStyle/>
          <a:p>
            <a:pPr fontAlgn="base"/>
            <a:r>
              <a:rPr lang="en-GB" sz="2000" b="1" i="1" dirty="0">
                <a:solidFill>
                  <a:schemeClr val="accent1"/>
                </a:solidFill>
              </a:rPr>
              <a:t>Healthcare System Predictors of Adherence:</a:t>
            </a:r>
            <a:endParaRPr lang="en-GB" sz="2000" b="1" dirty="0">
              <a:solidFill>
                <a:schemeClr val="accent1"/>
              </a:solidFill>
            </a:endParaRPr>
          </a:p>
        </p:txBody>
      </p:sp>
      <p:sp>
        <p:nvSpPr>
          <p:cNvPr id="6" name="TextBox 5">
            <a:extLst>
              <a:ext uri="{FF2B5EF4-FFF2-40B4-BE49-F238E27FC236}">
                <a16:creationId xmlns:a16="http://schemas.microsoft.com/office/drawing/2014/main" id="{4F928E5B-72F7-AAD1-448A-7C02E57EAD35}"/>
              </a:ext>
            </a:extLst>
          </p:cNvPr>
          <p:cNvSpPr txBox="1"/>
          <p:nvPr/>
        </p:nvSpPr>
        <p:spPr>
          <a:xfrm>
            <a:off x="898950" y="1850149"/>
            <a:ext cx="5183712" cy="1823576"/>
          </a:xfrm>
          <a:prstGeom prst="rect">
            <a:avLst/>
          </a:prstGeom>
          <a:noFill/>
        </p:spPr>
        <p:txBody>
          <a:bodyPr wrap="square">
            <a:spAutoFit/>
          </a:bodyPr>
          <a:lstStyle/>
          <a:p>
            <a:pPr lvl="1" fontAlgn="base"/>
            <a:r>
              <a:rPr lang="en-US" sz="2400" b="1" i="1" dirty="0">
                <a:solidFill>
                  <a:schemeClr val="accent4"/>
                </a:solidFill>
              </a:rPr>
              <a:t>Physician-Patient Communication</a:t>
            </a:r>
          </a:p>
          <a:p>
            <a:pPr lvl="1" fontAlgn="base"/>
            <a:endParaRPr lang="en-US" sz="1050" dirty="0"/>
          </a:p>
          <a:p>
            <a:pPr lvl="1" fontAlgn="base"/>
            <a:r>
              <a:rPr lang="en-US" dirty="0"/>
              <a:t>Poor communication between providers and patients results in worse adherence (e.g., misunderstanding dosing). </a:t>
            </a:r>
            <a:r>
              <a:rPr lang="en-US" u="sng" baseline="30000" dirty="0">
                <a:hlinkClick r:id="rId2"/>
              </a:rPr>
              <a:t>38</a:t>
            </a:r>
            <a:r>
              <a:rPr lang="en-US" baseline="30000" dirty="0"/>
              <a:t>​</a:t>
            </a:r>
          </a:p>
        </p:txBody>
      </p:sp>
      <p:sp>
        <p:nvSpPr>
          <p:cNvPr id="9" name="TextBox 8">
            <a:extLst>
              <a:ext uri="{FF2B5EF4-FFF2-40B4-BE49-F238E27FC236}">
                <a16:creationId xmlns:a16="http://schemas.microsoft.com/office/drawing/2014/main" id="{3FF3A54D-4CA4-3FA6-959D-C345755760A0}"/>
              </a:ext>
            </a:extLst>
          </p:cNvPr>
          <p:cNvSpPr txBox="1"/>
          <p:nvPr/>
        </p:nvSpPr>
        <p:spPr>
          <a:xfrm>
            <a:off x="6008110" y="1850149"/>
            <a:ext cx="5183713" cy="2008242"/>
          </a:xfrm>
          <a:prstGeom prst="rect">
            <a:avLst/>
          </a:prstGeom>
          <a:noFill/>
        </p:spPr>
        <p:txBody>
          <a:bodyPr wrap="square">
            <a:spAutoFit/>
          </a:bodyPr>
          <a:lstStyle/>
          <a:p>
            <a:pPr lvl="1" fontAlgn="base"/>
            <a:r>
              <a:rPr lang="en-US" sz="2400" b="1" i="1" dirty="0">
                <a:solidFill>
                  <a:schemeClr val="accent4"/>
                </a:solidFill>
              </a:rPr>
              <a:t>Clinic Visit Frequency</a:t>
            </a:r>
            <a:endParaRPr lang="en-US" sz="2400" b="1" dirty="0">
              <a:solidFill>
                <a:schemeClr val="accent4"/>
              </a:solidFill>
            </a:endParaRPr>
          </a:p>
          <a:p>
            <a:pPr lvl="1" fontAlgn="base"/>
            <a:endParaRPr lang="en-US" sz="1050" dirty="0"/>
          </a:p>
          <a:p>
            <a:pPr lvl="1" fontAlgn="base"/>
            <a:r>
              <a:rPr lang="en-US" dirty="0"/>
              <a:t>More frequent clinic visits typically results in better adherence, </a:t>
            </a:r>
            <a:r>
              <a:rPr lang="en-US" u="sng" baseline="30000" dirty="0">
                <a:hlinkClick r:id="rId3"/>
              </a:rPr>
              <a:t>66</a:t>
            </a:r>
            <a:r>
              <a:rPr lang="en-US" baseline="30000" dirty="0"/>
              <a:t>,</a:t>
            </a:r>
            <a:r>
              <a:rPr lang="en-US" u="sng" baseline="30000" dirty="0">
                <a:hlinkClick r:id="rId4"/>
              </a:rPr>
              <a:t>67</a:t>
            </a:r>
            <a:r>
              <a:rPr lang="en-US" dirty="0"/>
              <a:t> which may be due to more frequent monitoring or white coat adherence (e.g., adherence increases prior to and after clinic visits). </a:t>
            </a:r>
            <a:endParaRPr lang="en-US" baseline="30000" dirty="0"/>
          </a:p>
        </p:txBody>
      </p:sp>
      <p:sp>
        <p:nvSpPr>
          <p:cNvPr id="11" name="TextBox 10">
            <a:extLst>
              <a:ext uri="{FF2B5EF4-FFF2-40B4-BE49-F238E27FC236}">
                <a16:creationId xmlns:a16="http://schemas.microsoft.com/office/drawing/2014/main" id="{F2790FB7-B11C-D831-3412-8CEE37B62223}"/>
              </a:ext>
            </a:extLst>
          </p:cNvPr>
          <p:cNvSpPr txBox="1"/>
          <p:nvPr/>
        </p:nvSpPr>
        <p:spPr>
          <a:xfrm>
            <a:off x="898139" y="3890138"/>
            <a:ext cx="5109971" cy="2285241"/>
          </a:xfrm>
          <a:prstGeom prst="rect">
            <a:avLst/>
          </a:prstGeom>
          <a:noFill/>
        </p:spPr>
        <p:txBody>
          <a:bodyPr wrap="square">
            <a:spAutoFit/>
          </a:bodyPr>
          <a:lstStyle/>
          <a:p>
            <a:pPr lvl="1" fontAlgn="base"/>
            <a:r>
              <a:rPr lang="en-US" sz="2400" b="1" i="1" dirty="0">
                <a:solidFill>
                  <a:schemeClr val="accent4"/>
                </a:solidFill>
              </a:rPr>
              <a:t>Patient Satisfaction</a:t>
            </a:r>
          </a:p>
          <a:p>
            <a:pPr lvl="1" fontAlgn="base"/>
            <a:endParaRPr lang="en-US" sz="1050" dirty="0"/>
          </a:p>
          <a:p>
            <a:pPr lvl="1" fontAlgn="base"/>
            <a:r>
              <a:rPr lang="en-US" dirty="0"/>
              <a:t>A positive relationship between patient and physician results in better adherence. </a:t>
            </a:r>
            <a:r>
              <a:rPr lang="en-US" u="sng" baseline="30000" dirty="0">
                <a:hlinkClick r:id="rId5"/>
              </a:rPr>
              <a:t>37</a:t>
            </a:r>
            <a:r>
              <a:rPr lang="en-US" baseline="30000" dirty="0"/>
              <a:t>,</a:t>
            </a:r>
            <a:r>
              <a:rPr lang="en-US" u="sng" baseline="30000" dirty="0">
                <a:hlinkClick r:id="rId6"/>
              </a:rPr>
              <a:t>50</a:t>
            </a:r>
            <a:r>
              <a:rPr lang="en-US" dirty="0"/>
              <a:t> Additionally, patient satisfaction with the healthcare they receive more broadly (e.g., shared decision making) can improve adherence. </a:t>
            </a:r>
            <a:r>
              <a:rPr lang="en-US" u="sng" baseline="30000" dirty="0">
                <a:hlinkClick r:id="rId7"/>
              </a:rPr>
              <a:t>56</a:t>
            </a:r>
            <a:r>
              <a:rPr lang="en-US" baseline="30000" dirty="0"/>
              <a:t>​</a:t>
            </a:r>
          </a:p>
        </p:txBody>
      </p:sp>
      <p:cxnSp>
        <p:nvCxnSpPr>
          <p:cNvPr id="41" name="Straight Connector 40">
            <a:extLst>
              <a:ext uri="{FF2B5EF4-FFF2-40B4-BE49-F238E27FC236}">
                <a16:creationId xmlns:a16="http://schemas.microsoft.com/office/drawing/2014/main" id="{59D7523B-31AC-1C9F-F3F4-25117EB2E24C}"/>
              </a:ext>
            </a:extLst>
          </p:cNvPr>
          <p:cNvCxnSpPr/>
          <p:nvPr/>
        </p:nvCxnSpPr>
        <p:spPr>
          <a:xfrm>
            <a:off x="1440919" y="2697951"/>
            <a:ext cx="2115519" cy="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3C7B8964-74EB-E97D-E8C6-1C337386EB50}"/>
              </a:ext>
            </a:extLst>
          </p:cNvPr>
          <p:cNvCxnSpPr/>
          <p:nvPr/>
        </p:nvCxnSpPr>
        <p:spPr>
          <a:xfrm>
            <a:off x="1440919" y="4364977"/>
            <a:ext cx="2115519" cy="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F32BD6AE-089C-9529-0649-9843245A5F62}"/>
              </a:ext>
            </a:extLst>
          </p:cNvPr>
          <p:cNvCxnSpPr/>
          <p:nvPr/>
        </p:nvCxnSpPr>
        <p:spPr>
          <a:xfrm>
            <a:off x="6558999" y="2345408"/>
            <a:ext cx="2115519" cy="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5460041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500"/>
                                  </p:stCondLst>
                                  <p:childTnLst>
                                    <p:set>
                                      <p:cBhvr>
                                        <p:cTn id="6" dur="1" fill="hold">
                                          <p:stCondLst>
                                            <p:cond delay="0"/>
                                          </p:stCondLst>
                                        </p:cTn>
                                        <p:tgtEl>
                                          <p:spTgt spid="26"/>
                                        </p:tgtEl>
                                        <p:attrNameLst>
                                          <p:attrName>style.visibility</p:attrName>
                                        </p:attrNameLst>
                                      </p:cBhvr>
                                      <p:to>
                                        <p:strVal val="visible"/>
                                      </p:to>
                                    </p:set>
                                    <p:animEffect transition="in" filter="wipe(left)">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par>
                                <p:cTn id="13" presetID="22" presetClass="entr" presetSubtype="8" fill="hold" nodeType="withEffect">
                                  <p:stCondLst>
                                    <p:cond delay="0"/>
                                  </p:stCondLst>
                                  <p:childTnLst>
                                    <p:set>
                                      <p:cBhvr>
                                        <p:cTn id="14" dur="1" fill="hold">
                                          <p:stCondLst>
                                            <p:cond delay="0"/>
                                          </p:stCondLst>
                                        </p:cTn>
                                        <p:tgtEl>
                                          <p:spTgt spid="41"/>
                                        </p:tgtEl>
                                        <p:attrNameLst>
                                          <p:attrName>style.visibility</p:attrName>
                                        </p:attrNameLst>
                                      </p:cBhvr>
                                      <p:to>
                                        <p:strVal val="visible"/>
                                      </p:to>
                                    </p:set>
                                    <p:animEffect transition="in" filter="wipe(left)">
                                      <p:cBhvr>
                                        <p:cTn id="15" dur="500"/>
                                        <p:tgtEl>
                                          <p:spTgt spid="41"/>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wipe(left)">
                                      <p:cBhvr>
                                        <p:cTn id="20" dur="500"/>
                                        <p:tgtEl>
                                          <p:spTgt spid="9"/>
                                        </p:tgtEl>
                                      </p:cBhvr>
                                    </p:animEffect>
                                  </p:childTnLst>
                                </p:cTn>
                              </p:par>
                              <p:par>
                                <p:cTn id="21" presetID="22" presetClass="entr" presetSubtype="8" fill="hold" nodeType="withEffect">
                                  <p:stCondLst>
                                    <p:cond delay="0"/>
                                  </p:stCondLst>
                                  <p:childTnLst>
                                    <p:set>
                                      <p:cBhvr>
                                        <p:cTn id="22" dur="1" fill="hold">
                                          <p:stCondLst>
                                            <p:cond delay="0"/>
                                          </p:stCondLst>
                                        </p:cTn>
                                        <p:tgtEl>
                                          <p:spTgt spid="43"/>
                                        </p:tgtEl>
                                        <p:attrNameLst>
                                          <p:attrName>style.visibility</p:attrName>
                                        </p:attrNameLst>
                                      </p:cBhvr>
                                      <p:to>
                                        <p:strVal val="visible"/>
                                      </p:to>
                                    </p:set>
                                    <p:animEffect transition="in" filter="wipe(left)">
                                      <p:cBhvr>
                                        <p:cTn id="23" dur="500"/>
                                        <p:tgtEl>
                                          <p:spTgt spid="43"/>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wipe(left)">
                                      <p:cBhvr>
                                        <p:cTn id="28" dur="500"/>
                                        <p:tgtEl>
                                          <p:spTgt spid="11"/>
                                        </p:tgtEl>
                                      </p:cBhvr>
                                    </p:animEffect>
                                  </p:childTnLst>
                                </p:cTn>
                              </p:par>
                              <p:par>
                                <p:cTn id="29" presetID="22" presetClass="entr" presetSubtype="8" fill="hold" nodeType="withEffect">
                                  <p:stCondLst>
                                    <p:cond delay="0"/>
                                  </p:stCondLst>
                                  <p:childTnLst>
                                    <p:set>
                                      <p:cBhvr>
                                        <p:cTn id="30" dur="1" fill="hold">
                                          <p:stCondLst>
                                            <p:cond delay="0"/>
                                          </p:stCondLst>
                                        </p:cTn>
                                        <p:tgtEl>
                                          <p:spTgt spid="42"/>
                                        </p:tgtEl>
                                        <p:attrNameLst>
                                          <p:attrName>style.visibility</p:attrName>
                                        </p:attrNameLst>
                                      </p:cBhvr>
                                      <p:to>
                                        <p:strVal val="visible"/>
                                      </p:to>
                                    </p:set>
                                    <p:animEffect transition="in" filter="wipe(left)">
                                      <p:cBhvr>
                                        <p:cTn id="31"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6" grpId="0"/>
      <p:bldP spid="9" grpId="0"/>
      <p:bldP spid="1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CEC644-D973-1348-ABC9-CAEBF732ABC1}"/>
            </a:ext>
          </a:extLst>
        </p:cNvPr>
        <p:cNvGrpSpPr/>
        <p:nvPr/>
      </p:nvGrpSpPr>
      <p:grpSpPr>
        <a:xfrm>
          <a:off x="0" y="0"/>
          <a:ext cx="0" cy="0"/>
          <a:chOff x="0" y="0"/>
          <a:chExt cx="0" cy="0"/>
        </a:xfrm>
      </p:grpSpPr>
      <p:sp>
        <p:nvSpPr>
          <p:cNvPr id="16" name="Title Placeholder 1">
            <a:extLst>
              <a:ext uri="{FF2B5EF4-FFF2-40B4-BE49-F238E27FC236}">
                <a16:creationId xmlns:a16="http://schemas.microsoft.com/office/drawing/2014/main" id="{B31C7601-DA91-9166-813E-5C1EAF4F863A}"/>
              </a:ext>
            </a:extLst>
          </p:cNvPr>
          <p:cNvSpPr txBox="1">
            <a:spLocks/>
          </p:cNvSpPr>
          <p:nvPr/>
        </p:nvSpPr>
        <p:spPr>
          <a:xfrm>
            <a:off x="743578" y="466627"/>
            <a:ext cx="10781882" cy="565665"/>
          </a:xfrm>
          <a:prstGeom prst="rect">
            <a:avLst/>
          </a:prstGeom>
        </p:spPr>
        <p:txBody>
          <a:bodyPr vert="horz" lIns="0" tIns="0" rIns="0" bIns="0" rtlCol="0" anchor="t">
            <a:noAutofit/>
          </a:bodyPr>
          <a:lstStyle>
            <a:lvl1pPr algn="l" defTabSz="914377" rtl="0" eaLnBrk="1" latinLnBrk="0" hangingPunct="1">
              <a:lnSpc>
                <a:spcPct val="100000"/>
              </a:lnSpc>
              <a:spcBef>
                <a:spcPct val="0"/>
              </a:spcBef>
              <a:buNone/>
              <a:defRPr sz="3200" b="0" i="0" kern="1200">
                <a:solidFill>
                  <a:schemeClr val="tx1"/>
                </a:solidFill>
                <a:latin typeface="+mj-lt"/>
                <a:ea typeface="Verdana" panose="020B0604030504040204" pitchFamily="34" charset="0"/>
                <a:cs typeface="Arial" panose="020B0604020202020204" pitchFamily="34" charset="0"/>
              </a:defRPr>
            </a:lvl1pPr>
          </a:lstStyle>
          <a:p>
            <a:r>
              <a:rPr lang="en-US" b="1" dirty="0">
                <a:solidFill>
                  <a:schemeClr val="tx2"/>
                </a:solidFill>
              </a:rPr>
              <a:t>Adherence interventions</a:t>
            </a:r>
            <a:r>
              <a:rPr lang="en-US" dirty="0">
                <a:solidFill>
                  <a:schemeClr val="tx2"/>
                </a:solidFill>
              </a:rPr>
              <a:t>​</a:t>
            </a:r>
            <a:endParaRPr lang="en-GB" sz="4000" b="1" dirty="0">
              <a:solidFill>
                <a:schemeClr val="tx2"/>
              </a:solidFill>
            </a:endParaRPr>
          </a:p>
        </p:txBody>
      </p:sp>
      <p:sp>
        <p:nvSpPr>
          <p:cNvPr id="4" name="Footer Placeholder 3">
            <a:extLst>
              <a:ext uri="{FF2B5EF4-FFF2-40B4-BE49-F238E27FC236}">
                <a16:creationId xmlns:a16="http://schemas.microsoft.com/office/drawing/2014/main" id="{34020E43-215F-0E41-9F5B-1FD0D2C2FCC5}"/>
              </a:ext>
            </a:extLst>
          </p:cNvPr>
          <p:cNvSpPr>
            <a:spLocks noGrp="1"/>
          </p:cNvSpPr>
          <p:nvPr>
            <p:ph type="ftr" sz="quarter" idx="3"/>
          </p:nvPr>
        </p:nvSpPr>
        <p:spPr/>
        <p:txBody>
          <a:bodyPr/>
          <a:lstStyle/>
          <a:p>
            <a:r>
              <a:rPr lang="en-US">
                <a:cs typeface="Arial" panose="020B0604020202020204" pitchFamily="34" charset="0"/>
              </a:rPr>
              <a:t>American Epilepsy Society</a:t>
            </a:r>
            <a:endParaRPr lang="en-US" dirty="0">
              <a:cs typeface="Arial" panose="020B0604020202020204" pitchFamily="34" charset="0"/>
            </a:endParaRPr>
          </a:p>
        </p:txBody>
      </p:sp>
      <p:sp>
        <p:nvSpPr>
          <p:cNvPr id="2" name="Rectangle 1">
            <a:extLst>
              <a:ext uri="{FF2B5EF4-FFF2-40B4-BE49-F238E27FC236}">
                <a16:creationId xmlns:a16="http://schemas.microsoft.com/office/drawing/2014/main" id="{45F89221-D535-79B4-2DF3-0F9FAB430ADB}"/>
              </a:ext>
            </a:extLst>
          </p:cNvPr>
          <p:cNvSpPr/>
          <p:nvPr/>
        </p:nvSpPr>
        <p:spPr>
          <a:xfrm>
            <a:off x="743578" y="1159480"/>
            <a:ext cx="3501044" cy="2980033"/>
          </a:xfrm>
          <a:prstGeom prst="rect">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E12F2192-D6BB-A910-70EB-581448008FE0}"/>
              </a:ext>
            </a:extLst>
          </p:cNvPr>
          <p:cNvSpPr/>
          <p:nvPr/>
        </p:nvSpPr>
        <p:spPr>
          <a:xfrm>
            <a:off x="4448235" y="1159479"/>
            <a:ext cx="3501044" cy="2980035"/>
          </a:xfrm>
          <a:prstGeom prst="rect">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0C3650CF-36BC-D77B-BDFA-5024A7864A06}"/>
              </a:ext>
            </a:extLst>
          </p:cNvPr>
          <p:cNvSpPr/>
          <p:nvPr/>
        </p:nvSpPr>
        <p:spPr>
          <a:xfrm>
            <a:off x="8152892" y="1159478"/>
            <a:ext cx="3501044" cy="2980035"/>
          </a:xfrm>
          <a:prstGeom prst="rect">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E9C4263-C014-F3A6-A522-4224FD4928B6}"/>
              </a:ext>
            </a:extLst>
          </p:cNvPr>
          <p:cNvSpPr txBox="1"/>
          <p:nvPr/>
        </p:nvSpPr>
        <p:spPr>
          <a:xfrm>
            <a:off x="903111" y="1286665"/>
            <a:ext cx="3104445" cy="1877437"/>
          </a:xfrm>
          <a:prstGeom prst="rect">
            <a:avLst/>
          </a:prstGeom>
          <a:noFill/>
        </p:spPr>
        <p:txBody>
          <a:bodyPr wrap="square">
            <a:spAutoFit/>
          </a:bodyPr>
          <a:lstStyle/>
          <a:p>
            <a:pPr marL="0" lvl="1" fontAlgn="base">
              <a:spcAft>
                <a:spcPts val="600"/>
              </a:spcAft>
            </a:pPr>
            <a:r>
              <a:rPr lang="en-US" sz="2400" b="1" i="1" dirty="0">
                <a:solidFill>
                  <a:schemeClr val="tx2"/>
                </a:solidFill>
              </a:rPr>
              <a:t>Population</a:t>
            </a:r>
            <a:endParaRPr lang="en-US" dirty="0"/>
          </a:p>
          <a:p>
            <a:pPr marL="0" lvl="1" fontAlgn="base">
              <a:spcAft>
                <a:spcPts val="600"/>
              </a:spcAft>
            </a:pPr>
            <a:r>
              <a:rPr lang="en-US" dirty="0"/>
              <a:t>20 total trials</a:t>
            </a:r>
          </a:p>
          <a:p>
            <a:pPr marL="285750" lvl="1" indent="-285750" fontAlgn="base">
              <a:spcAft>
                <a:spcPts val="600"/>
              </a:spcAft>
              <a:buFont typeface="Arial" panose="020B0604020202020204" pitchFamily="34" charset="0"/>
              <a:buChar char="•"/>
            </a:pPr>
            <a:r>
              <a:rPr lang="en-US" dirty="0"/>
              <a:t>13 Adults</a:t>
            </a:r>
          </a:p>
          <a:p>
            <a:pPr marL="285750" lvl="1" indent="-285750" fontAlgn="base">
              <a:spcAft>
                <a:spcPts val="600"/>
              </a:spcAft>
              <a:buFont typeface="Arial" panose="020B0604020202020204" pitchFamily="34" charset="0"/>
              <a:buChar char="•"/>
            </a:pPr>
            <a:r>
              <a:rPr lang="en-US" dirty="0"/>
              <a:t>5 Children and/or families</a:t>
            </a:r>
          </a:p>
          <a:p>
            <a:pPr marL="285750" lvl="1" indent="-285750" fontAlgn="base">
              <a:spcAft>
                <a:spcPts val="600"/>
              </a:spcAft>
              <a:buFont typeface="Arial" panose="020B0604020202020204" pitchFamily="34" charset="0"/>
              <a:buChar char="•"/>
            </a:pPr>
            <a:r>
              <a:rPr lang="en-US" dirty="0"/>
              <a:t>2 Broad age ranges</a:t>
            </a:r>
            <a:endParaRPr lang="en-US" baseline="30000" dirty="0"/>
          </a:p>
        </p:txBody>
      </p:sp>
      <p:sp>
        <p:nvSpPr>
          <p:cNvPr id="7" name="TextBox 6">
            <a:extLst>
              <a:ext uri="{FF2B5EF4-FFF2-40B4-BE49-F238E27FC236}">
                <a16:creationId xmlns:a16="http://schemas.microsoft.com/office/drawing/2014/main" id="{CB254565-6DF5-B191-DE25-7DBD5CF830B8}"/>
              </a:ext>
            </a:extLst>
          </p:cNvPr>
          <p:cNvSpPr txBox="1"/>
          <p:nvPr/>
        </p:nvSpPr>
        <p:spPr>
          <a:xfrm>
            <a:off x="4646535" y="1286664"/>
            <a:ext cx="3104445" cy="2631490"/>
          </a:xfrm>
          <a:prstGeom prst="rect">
            <a:avLst/>
          </a:prstGeom>
          <a:noFill/>
        </p:spPr>
        <p:txBody>
          <a:bodyPr wrap="square">
            <a:spAutoFit/>
          </a:bodyPr>
          <a:lstStyle/>
          <a:p>
            <a:pPr marL="0" lvl="1" fontAlgn="base">
              <a:spcAft>
                <a:spcPts val="600"/>
              </a:spcAft>
            </a:pPr>
            <a:r>
              <a:rPr lang="en-US" sz="2400" b="1" i="1" dirty="0">
                <a:solidFill>
                  <a:schemeClr val="tx2"/>
                </a:solidFill>
              </a:rPr>
              <a:t>Intervention Type</a:t>
            </a:r>
            <a:endParaRPr lang="en-US" dirty="0"/>
          </a:p>
          <a:p>
            <a:pPr marL="285750" lvl="1" indent="-285750" fontAlgn="base">
              <a:spcAft>
                <a:spcPts val="600"/>
              </a:spcAft>
              <a:buFont typeface="Arial" panose="020B0604020202020204" pitchFamily="34" charset="0"/>
              <a:buChar char="•"/>
            </a:pPr>
            <a:r>
              <a:rPr lang="en-US" dirty="0"/>
              <a:t>Education-only interventions (n=13)</a:t>
            </a:r>
          </a:p>
          <a:p>
            <a:pPr marL="285750" lvl="1" indent="-285750" fontAlgn="base">
              <a:spcAft>
                <a:spcPts val="600"/>
              </a:spcAft>
              <a:buFont typeface="Arial" panose="020B0604020202020204" pitchFamily="34" charset="0"/>
              <a:buChar char="•"/>
            </a:pPr>
            <a:r>
              <a:rPr lang="en-US" dirty="0"/>
              <a:t>Behavioral interventions (n=4)</a:t>
            </a:r>
          </a:p>
          <a:p>
            <a:pPr marL="285750" lvl="1" indent="-285750" fontAlgn="base">
              <a:spcAft>
                <a:spcPts val="600"/>
              </a:spcAft>
              <a:buFont typeface="Arial" panose="020B0604020202020204" pitchFamily="34" charset="0"/>
              <a:buChar char="•"/>
            </a:pPr>
            <a:r>
              <a:rPr lang="en-US" dirty="0"/>
              <a:t>Mixed interventions combining approaches (n=4 overlap)​</a:t>
            </a:r>
            <a:endParaRPr lang="en-US" baseline="30000" dirty="0"/>
          </a:p>
        </p:txBody>
      </p:sp>
      <p:sp>
        <p:nvSpPr>
          <p:cNvPr id="8" name="TextBox 7">
            <a:extLst>
              <a:ext uri="{FF2B5EF4-FFF2-40B4-BE49-F238E27FC236}">
                <a16:creationId xmlns:a16="http://schemas.microsoft.com/office/drawing/2014/main" id="{D197F2B9-5202-0430-201F-3A5BCF122C09}"/>
              </a:ext>
            </a:extLst>
          </p:cNvPr>
          <p:cNvSpPr txBox="1"/>
          <p:nvPr/>
        </p:nvSpPr>
        <p:spPr>
          <a:xfrm>
            <a:off x="8343977" y="1286664"/>
            <a:ext cx="3104445" cy="2000548"/>
          </a:xfrm>
          <a:prstGeom prst="rect">
            <a:avLst/>
          </a:prstGeom>
          <a:noFill/>
        </p:spPr>
        <p:txBody>
          <a:bodyPr wrap="square">
            <a:spAutoFit/>
          </a:bodyPr>
          <a:lstStyle/>
          <a:p>
            <a:pPr marL="0" lvl="1" fontAlgn="base">
              <a:spcAft>
                <a:spcPts val="600"/>
              </a:spcAft>
            </a:pPr>
            <a:r>
              <a:rPr lang="en-US" sz="2400" b="1" i="1" dirty="0">
                <a:solidFill>
                  <a:schemeClr val="tx2"/>
                </a:solidFill>
              </a:rPr>
              <a:t>Details</a:t>
            </a:r>
            <a:endParaRPr lang="en-US" dirty="0"/>
          </a:p>
          <a:p>
            <a:pPr marL="285750" lvl="1" indent="-285750" fontAlgn="base">
              <a:spcAft>
                <a:spcPts val="600"/>
              </a:spcAft>
              <a:buFont typeface="Arial" panose="020B0604020202020204" pitchFamily="34" charset="0"/>
              <a:buChar char="•"/>
            </a:pPr>
            <a:r>
              <a:rPr lang="en-US" dirty="0"/>
              <a:t>Follow-up ranged from 1 to 12 months</a:t>
            </a:r>
          </a:p>
          <a:p>
            <a:pPr marL="285750" lvl="1" indent="-285750" fontAlgn="base">
              <a:spcAft>
                <a:spcPts val="600"/>
              </a:spcAft>
              <a:buFont typeface="Arial" panose="020B0604020202020204" pitchFamily="34" charset="0"/>
              <a:buChar char="•"/>
            </a:pPr>
            <a:r>
              <a:rPr lang="en-US" dirty="0"/>
              <a:t>17 trials compared against usual care or no intervention</a:t>
            </a:r>
            <a:endParaRPr lang="en-US" baseline="30000" dirty="0"/>
          </a:p>
        </p:txBody>
      </p:sp>
      <p:sp>
        <p:nvSpPr>
          <p:cNvPr id="10" name="Rectangle 9">
            <a:extLst>
              <a:ext uri="{FF2B5EF4-FFF2-40B4-BE49-F238E27FC236}">
                <a16:creationId xmlns:a16="http://schemas.microsoft.com/office/drawing/2014/main" id="{C7538C44-53D9-27C4-1CB7-A4A2F4D27589}"/>
              </a:ext>
            </a:extLst>
          </p:cNvPr>
          <p:cNvSpPr/>
          <p:nvPr/>
        </p:nvSpPr>
        <p:spPr>
          <a:xfrm>
            <a:off x="743578" y="4316581"/>
            <a:ext cx="10910358" cy="1729988"/>
          </a:xfrm>
          <a:prstGeom prst="rect">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383CE0F8-64F3-7C0E-73EC-D2D8E137FDEC}"/>
              </a:ext>
            </a:extLst>
          </p:cNvPr>
          <p:cNvSpPr txBox="1"/>
          <p:nvPr/>
        </p:nvSpPr>
        <p:spPr>
          <a:xfrm>
            <a:off x="903110" y="4395604"/>
            <a:ext cx="10545312" cy="1523494"/>
          </a:xfrm>
          <a:prstGeom prst="rect">
            <a:avLst/>
          </a:prstGeom>
          <a:noFill/>
        </p:spPr>
        <p:txBody>
          <a:bodyPr wrap="square">
            <a:spAutoFit/>
          </a:bodyPr>
          <a:lstStyle/>
          <a:p>
            <a:pPr marL="0" lvl="1" fontAlgn="base">
              <a:spcAft>
                <a:spcPts val="600"/>
              </a:spcAft>
            </a:pPr>
            <a:r>
              <a:rPr lang="en-US" sz="2400" b="1" i="1" dirty="0">
                <a:solidFill>
                  <a:schemeClr val="tx2"/>
                </a:solidFill>
              </a:rPr>
              <a:t>Key Findings</a:t>
            </a:r>
            <a:endParaRPr lang="en-US" dirty="0"/>
          </a:p>
          <a:p>
            <a:pPr marL="285750" lvl="1" indent="-285750" fontAlgn="base">
              <a:spcAft>
                <a:spcPts val="600"/>
              </a:spcAft>
              <a:buFont typeface="Arial" panose="020B0604020202020204" pitchFamily="34" charset="0"/>
              <a:buChar char="•"/>
            </a:pPr>
            <a:r>
              <a:rPr lang="en-US" dirty="0"/>
              <a:t>Educational interventions: mixed results</a:t>
            </a:r>
          </a:p>
          <a:p>
            <a:pPr marL="285750" lvl="1" indent="-285750" fontAlgn="base">
              <a:spcAft>
                <a:spcPts val="600"/>
              </a:spcAft>
              <a:buFont typeface="Arial" panose="020B0604020202020204" pitchFamily="34" charset="0"/>
              <a:buChar char="•"/>
            </a:pPr>
            <a:r>
              <a:rPr lang="en-US" dirty="0"/>
              <a:t>Behavioral interventions: more consistently favorable effects</a:t>
            </a:r>
          </a:p>
          <a:p>
            <a:pPr marL="285750" lvl="1" indent="-285750" fontAlgn="base">
              <a:spcAft>
                <a:spcPts val="600"/>
              </a:spcAft>
              <a:buFont typeface="Arial" panose="020B0604020202020204" pitchFamily="34" charset="0"/>
              <a:buChar char="•"/>
            </a:pPr>
            <a:r>
              <a:rPr lang="en-US" dirty="0"/>
              <a:t>Mixed interventions: improved adherence compared to controls</a:t>
            </a:r>
            <a:endParaRPr lang="en-US" baseline="30000" dirty="0"/>
          </a:p>
        </p:txBody>
      </p:sp>
    </p:spTree>
    <p:extLst>
      <p:ext uri="{BB962C8B-B14F-4D97-AF65-F5344CB8AC3E}">
        <p14:creationId xmlns:p14="http://schemas.microsoft.com/office/powerpoint/2010/main" val="145402130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50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left)">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500"/>
                                  </p:stCondLst>
                                  <p:childTnLst>
                                    <p:set>
                                      <p:cBhvr>
                                        <p:cTn id="14" dur="1" fill="hold">
                                          <p:stCondLst>
                                            <p:cond delay="0"/>
                                          </p:stCondLst>
                                        </p:cTn>
                                        <p:tgtEl>
                                          <p:spTgt spid="7"/>
                                        </p:tgtEl>
                                        <p:attrNameLst>
                                          <p:attrName>style.visibility</p:attrName>
                                        </p:attrNameLst>
                                      </p:cBhvr>
                                      <p:to>
                                        <p:strVal val="visible"/>
                                      </p:to>
                                    </p:set>
                                    <p:animEffect transition="in" filter="wipe(left)">
                                      <p:cBhvr>
                                        <p:cTn id="15" dur="500"/>
                                        <p:tgtEl>
                                          <p:spTgt spid="7"/>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wipe(left)">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500"/>
                                  </p:stCondLst>
                                  <p:childTnLst>
                                    <p:set>
                                      <p:cBhvr>
                                        <p:cTn id="22" dur="1" fill="hold">
                                          <p:stCondLst>
                                            <p:cond delay="0"/>
                                          </p:stCondLst>
                                        </p:cTn>
                                        <p:tgtEl>
                                          <p:spTgt spid="8"/>
                                        </p:tgtEl>
                                        <p:attrNameLst>
                                          <p:attrName>style.visibility</p:attrName>
                                        </p:attrNameLst>
                                      </p:cBhvr>
                                      <p:to>
                                        <p:strVal val="visible"/>
                                      </p:to>
                                    </p:set>
                                    <p:animEffect transition="in" filter="wipe(left)">
                                      <p:cBhvr>
                                        <p:cTn id="23" dur="500"/>
                                        <p:tgtEl>
                                          <p:spTgt spid="8"/>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wipe(left)">
                                      <p:cBhvr>
                                        <p:cTn id="26" dur="500"/>
                                        <p:tgtEl>
                                          <p:spTgt spid="5"/>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500"/>
                                  </p:stCondLst>
                                  <p:childTnLst>
                                    <p:set>
                                      <p:cBhvr>
                                        <p:cTn id="30" dur="1" fill="hold">
                                          <p:stCondLst>
                                            <p:cond delay="0"/>
                                          </p:stCondLst>
                                        </p:cTn>
                                        <p:tgtEl>
                                          <p:spTgt spid="12"/>
                                        </p:tgtEl>
                                        <p:attrNameLst>
                                          <p:attrName>style.visibility</p:attrName>
                                        </p:attrNameLst>
                                      </p:cBhvr>
                                      <p:to>
                                        <p:strVal val="visible"/>
                                      </p:to>
                                    </p:set>
                                    <p:animEffect transition="in" filter="wipe(left)">
                                      <p:cBhvr>
                                        <p:cTn id="31" dur="500"/>
                                        <p:tgtEl>
                                          <p:spTgt spid="12"/>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wipe(left)">
                                      <p:cBhvr>
                                        <p:cTn id="3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5" grpId="0" animBg="1"/>
      <p:bldP spid="6" grpId="0"/>
      <p:bldP spid="7" grpId="0"/>
      <p:bldP spid="8" grpId="0"/>
      <p:bldP spid="10" grpId="0" animBg="1"/>
      <p:bldP spid="1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20C3E6D6-1DC0-585C-C92F-42C6EC34188C}"/>
              </a:ext>
            </a:extLst>
          </p:cNvPr>
          <p:cNvSpPr>
            <a:spLocks noGrp="1"/>
          </p:cNvSpPr>
          <p:nvPr>
            <p:ph type="title" hasCustomPrompt="1"/>
          </p:nvPr>
        </p:nvSpPr>
        <p:spPr>
          <a:xfrm>
            <a:off x="6427390" y="1790828"/>
            <a:ext cx="5299276" cy="1901168"/>
          </a:xfrm>
        </p:spPr>
        <p:txBody>
          <a:bodyPr/>
          <a:lstStyle>
            <a:lvl1pPr>
              <a:defRPr sz="4800" b="0" i="0">
                <a:solidFill>
                  <a:schemeClr val="tx1"/>
                </a:solidFill>
              </a:defRPr>
            </a:lvl1pPr>
          </a:lstStyle>
          <a:p>
            <a:r>
              <a:rPr lang="en-US" b="1" dirty="0">
                <a:solidFill>
                  <a:schemeClr val="accent1"/>
                </a:solidFill>
              </a:rPr>
              <a:t>What is adherence?​</a:t>
            </a:r>
            <a:endParaRPr lang="en-GB" b="1" dirty="0">
              <a:solidFill>
                <a:schemeClr val="accent1"/>
              </a:solidFill>
            </a:endParaRPr>
          </a:p>
        </p:txBody>
      </p:sp>
      <p:sp>
        <p:nvSpPr>
          <p:cNvPr id="13" name="Text Placeholder 15">
            <a:extLst>
              <a:ext uri="{FF2B5EF4-FFF2-40B4-BE49-F238E27FC236}">
                <a16:creationId xmlns:a16="http://schemas.microsoft.com/office/drawing/2014/main" id="{A3FD951D-5A22-3F83-412D-6FF0DE2C3435}"/>
              </a:ext>
            </a:extLst>
          </p:cNvPr>
          <p:cNvSpPr>
            <a:spLocks noGrp="1"/>
          </p:cNvSpPr>
          <p:nvPr>
            <p:ph type="body" sz="quarter" idx="11" hasCustomPrompt="1"/>
          </p:nvPr>
        </p:nvSpPr>
        <p:spPr>
          <a:xfrm>
            <a:off x="6427390" y="3429000"/>
            <a:ext cx="5299276" cy="825755"/>
          </a:xfrm>
          <a:prstGeom prst="rect">
            <a:avLst/>
          </a:prstGeom>
        </p:spPr>
        <p:txBody>
          <a:bodyPr/>
          <a:lstStyle>
            <a:lvl1pPr marL="0" indent="0">
              <a:buNone/>
              <a:defRPr sz="2000" b="0" i="0">
                <a:solidFill>
                  <a:schemeClr val="tx1"/>
                </a:solidFill>
              </a:defRPr>
            </a:lvl1pPr>
            <a:lvl2pPr marL="195067" indent="0">
              <a:buNone/>
              <a:defRPr sz="2667"/>
            </a:lvl2pPr>
            <a:lvl3pPr marL="377943" indent="0">
              <a:buNone/>
              <a:defRPr sz="2667"/>
            </a:lvl3pPr>
            <a:lvl4pPr marL="1371566" indent="0">
              <a:buNone/>
              <a:defRPr sz="2667"/>
            </a:lvl4pPr>
            <a:lvl5pPr marL="1828754" indent="0">
              <a:buNone/>
              <a:defRPr sz="2667"/>
            </a:lvl5pPr>
          </a:lstStyle>
          <a:p>
            <a:pPr fontAlgn="base"/>
            <a:r>
              <a:rPr lang="en-US" sz="2800" dirty="0"/>
              <a:t>Adherence is defined as the extent to which a person’s behavior coincides with medical or health advice.</a:t>
            </a:r>
            <a:r>
              <a:rPr lang="en-US" sz="2800" u="sng" baseline="30000" dirty="0">
                <a:hlinkClick r:id="rId3"/>
              </a:rPr>
              <a:t>1</a:t>
            </a:r>
            <a:r>
              <a:rPr lang="en-US" sz="2800" baseline="30000" dirty="0"/>
              <a:t>,</a:t>
            </a:r>
            <a:r>
              <a:rPr lang="en-US" sz="2800" u="sng" baseline="30000" dirty="0">
                <a:hlinkClick r:id="rId4"/>
              </a:rPr>
              <a:t>2</a:t>
            </a:r>
            <a:r>
              <a:rPr lang="en-US" sz="2800" baseline="30000" dirty="0"/>
              <a:t> </a:t>
            </a:r>
            <a:r>
              <a:rPr lang="en-US" sz="2800" dirty="0"/>
              <a:t>​</a:t>
            </a:r>
          </a:p>
        </p:txBody>
      </p:sp>
      <p:sp>
        <p:nvSpPr>
          <p:cNvPr id="3" name="Footer Placeholder 2">
            <a:extLst>
              <a:ext uri="{FF2B5EF4-FFF2-40B4-BE49-F238E27FC236}">
                <a16:creationId xmlns:a16="http://schemas.microsoft.com/office/drawing/2014/main" id="{BDAF0616-7CC0-655A-C6BB-6939CE921E22}"/>
              </a:ext>
            </a:extLst>
          </p:cNvPr>
          <p:cNvSpPr>
            <a:spLocks noGrp="1"/>
          </p:cNvSpPr>
          <p:nvPr>
            <p:ph type="ftr" sz="quarter" idx="3"/>
          </p:nvPr>
        </p:nvSpPr>
        <p:spPr/>
        <p:txBody>
          <a:bodyPr/>
          <a:lstStyle/>
          <a:p>
            <a:r>
              <a:rPr lang="en-US">
                <a:cs typeface="Arial" panose="020B0604020202020204" pitchFamily="34" charset="0"/>
              </a:rPr>
              <a:t>American Epilepsy Society</a:t>
            </a:r>
            <a:endParaRPr lang="en-US" dirty="0">
              <a:cs typeface="Arial" panose="020B0604020202020204" pitchFamily="34" charset="0"/>
            </a:endParaRPr>
          </a:p>
        </p:txBody>
      </p:sp>
    </p:spTree>
    <p:extLst>
      <p:ext uri="{BB962C8B-B14F-4D97-AF65-F5344CB8AC3E}">
        <p14:creationId xmlns:p14="http://schemas.microsoft.com/office/powerpoint/2010/main" val="1587948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4492CD-9002-D63B-2BAF-7E114A540BFF}"/>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48F246E7-8FCD-B991-7570-FC717CAA5C86}"/>
              </a:ext>
            </a:extLst>
          </p:cNvPr>
          <p:cNvSpPr>
            <a:spLocks noGrp="1"/>
          </p:cNvSpPr>
          <p:nvPr>
            <p:ph type="ftr" sz="quarter" idx="3"/>
          </p:nvPr>
        </p:nvSpPr>
        <p:spPr/>
        <p:txBody>
          <a:bodyPr/>
          <a:lstStyle/>
          <a:p>
            <a:r>
              <a:rPr lang="en-US">
                <a:cs typeface="Arial" panose="020B0604020202020204" pitchFamily="34" charset="0"/>
              </a:rPr>
              <a:t>American Epilepsy Society</a:t>
            </a:r>
            <a:endParaRPr lang="en-US" dirty="0">
              <a:cs typeface="Arial" panose="020B0604020202020204" pitchFamily="34" charset="0"/>
            </a:endParaRPr>
          </a:p>
        </p:txBody>
      </p:sp>
      <p:sp>
        <p:nvSpPr>
          <p:cNvPr id="13" name="Rectangle 12">
            <a:extLst>
              <a:ext uri="{FF2B5EF4-FFF2-40B4-BE49-F238E27FC236}">
                <a16:creationId xmlns:a16="http://schemas.microsoft.com/office/drawing/2014/main" id="{5B3F0275-9363-30A6-833B-EB4CE292F450}"/>
              </a:ext>
            </a:extLst>
          </p:cNvPr>
          <p:cNvSpPr/>
          <p:nvPr/>
        </p:nvSpPr>
        <p:spPr>
          <a:xfrm>
            <a:off x="640821" y="193138"/>
            <a:ext cx="10910358" cy="553622"/>
          </a:xfrm>
          <a:prstGeom prst="rect">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B904539F-C1B2-7E13-68AC-E216F368CE9B}"/>
              </a:ext>
            </a:extLst>
          </p:cNvPr>
          <p:cNvSpPr txBox="1"/>
          <p:nvPr/>
        </p:nvSpPr>
        <p:spPr>
          <a:xfrm>
            <a:off x="832022" y="300672"/>
            <a:ext cx="10527956" cy="338554"/>
          </a:xfrm>
          <a:prstGeom prst="rect">
            <a:avLst/>
          </a:prstGeom>
          <a:noFill/>
        </p:spPr>
        <p:txBody>
          <a:bodyPr wrap="square">
            <a:spAutoFit/>
          </a:bodyPr>
          <a:lstStyle/>
          <a:p>
            <a:pPr algn="ctr"/>
            <a:r>
              <a:rPr lang="en-US" sz="1600" b="1" i="1" u="none" strike="noStrike" dirty="0">
                <a:solidFill>
                  <a:schemeClr val="tx2"/>
                </a:solidFill>
                <a:effectLst/>
                <a:latin typeface="Arial" panose="020B0604020202020204" pitchFamily="34" charset="0"/>
              </a:rPr>
              <a:t>Strategies to improve adherence should be tailored to individual patients and their relevant risk factors. </a:t>
            </a:r>
            <a:r>
              <a:rPr lang="en-US" sz="1600" b="1" i="0" dirty="0">
                <a:solidFill>
                  <a:schemeClr val="tx2"/>
                </a:solidFill>
                <a:effectLst/>
                <a:latin typeface="Arial" panose="020B0604020202020204" pitchFamily="34" charset="0"/>
              </a:rPr>
              <a:t>​</a:t>
            </a:r>
            <a:endParaRPr lang="en-US" sz="1600" b="1" dirty="0">
              <a:solidFill>
                <a:schemeClr val="tx2"/>
              </a:solidFill>
            </a:endParaRPr>
          </a:p>
        </p:txBody>
      </p:sp>
      <p:pic>
        <p:nvPicPr>
          <p:cNvPr id="15" name="Picture 14" descr="A screenshot of a medical chart&#10;&#10;AI-generated content may be incorrect.">
            <a:extLst>
              <a:ext uri="{FF2B5EF4-FFF2-40B4-BE49-F238E27FC236}">
                <a16:creationId xmlns:a16="http://schemas.microsoft.com/office/drawing/2014/main" id="{1B2E4D29-CFE0-E1D7-D954-EE3E2B296E1D}"/>
              </a:ext>
            </a:extLst>
          </p:cNvPr>
          <p:cNvPicPr>
            <a:picLocks noChangeAspect="1"/>
          </p:cNvPicPr>
          <p:nvPr/>
        </p:nvPicPr>
        <p:blipFill>
          <a:blip r:embed="rId2"/>
          <a:stretch>
            <a:fillRect/>
          </a:stretch>
        </p:blipFill>
        <p:spPr>
          <a:xfrm>
            <a:off x="1774389" y="854294"/>
            <a:ext cx="7772400" cy="5786500"/>
          </a:xfrm>
          <a:prstGeom prst="rect">
            <a:avLst/>
          </a:prstGeom>
        </p:spPr>
      </p:pic>
    </p:spTree>
    <p:extLst>
      <p:ext uri="{BB962C8B-B14F-4D97-AF65-F5344CB8AC3E}">
        <p14:creationId xmlns:p14="http://schemas.microsoft.com/office/powerpoint/2010/main" val="96951852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DF7DDD-B5E0-1654-88E2-A0E08811F5BE}"/>
            </a:ext>
          </a:extLst>
        </p:cNvPr>
        <p:cNvGrpSpPr/>
        <p:nvPr/>
      </p:nvGrpSpPr>
      <p:grpSpPr>
        <a:xfrm>
          <a:off x="0" y="0"/>
          <a:ext cx="0" cy="0"/>
          <a:chOff x="0" y="0"/>
          <a:chExt cx="0" cy="0"/>
        </a:xfrm>
      </p:grpSpPr>
      <p:sp>
        <p:nvSpPr>
          <p:cNvPr id="16" name="Title Placeholder 1">
            <a:extLst>
              <a:ext uri="{FF2B5EF4-FFF2-40B4-BE49-F238E27FC236}">
                <a16:creationId xmlns:a16="http://schemas.microsoft.com/office/drawing/2014/main" id="{4E5F0DFD-8761-B077-2DC2-EB20E5C0DB5C}"/>
              </a:ext>
            </a:extLst>
          </p:cNvPr>
          <p:cNvSpPr txBox="1">
            <a:spLocks/>
          </p:cNvSpPr>
          <p:nvPr/>
        </p:nvSpPr>
        <p:spPr>
          <a:xfrm>
            <a:off x="743578" y="466627"/>
            <a:ext cx="10781882" cy="565665"/>
          </a:xfrm>
          <a:prstGeom prst="rect">
            <a:avLst/>
          </a:prstGeom>
        </p:spPr>
        <p:txBody>
          <a:bodyPr vert="horz" lIns="0" tIns="0" rIns="0" bIns="0" rtlCol="0" anchor="t">
            <a:noAutofit/>
          </a:bodyPr>
          <a:lstStyle>
            <a:lvl1pPr algn="l" defTabSz="914377" rtl="0" eaLnBrk="1" latinLnBrk="0" hangingPunct="1">
              <a:lnSpc>
                <a:spcPct val="100000"/>
              </a:lnSpc>
              <a:spcBef>
                <a:spcPct val="0"/>
              </a:spcBef>
              <a:buNone/>
              <a:defRPr sz="3200" b="0" i="0" kern="1200">
                <a:solidFill>
                  <a:schemeClr val="tx1"/>
                </a:solidFill>
                <a:latin typeface="+mj-lt"/>
                <a:ea typeface="Verdana" panose="020B0604030504040204" pitchFamily="34" charset="0"/>
                <a:cs typeface="Arial" panose="020B0604020202020204" pitchFamily="34" charset="0"/>
              </a:defRPr>
            </a:lvl1pPr>
          </a:lstStyle>
          <a:p>
            <a:r>
              <a:rPr lang="en-US" b="1" dirty="0">
                <a:solidFill>
                  <a:schemeClr val="tx2"/>
                </a:solidFill>
              </a:rPr>
              <a:t>Adherence Tool for Clinical Practice​</a:t>
            </a:r>
            <a:endParaRPr lang="en-GB" sz="4000" b="1" dirty="0">
              <a:solidFill>
                <a:schemeClr val="tx2"/>
              </a:solidFill>
            </a:endParaRPr>
          </a:p>
        </p:txBody>
      </p:sp>
      <p:sp>
        <p:nvSpPr>
          <p:cNvPr id="4" name="Footer Placeholder 3">
            <a:extLst>
              <a:ext uri="{FF2B5EF4-FFF2-40B4-BE49-F238E27FC236}">
                <a16:creationId xmlns:a16="http://schemas.microsoft.com/office/drawing/2014/main" id="{399793C0-E89B-1458-2560-C5C84225788A}"/>
              </a:ext>
            </a:extLst>
          </p:cNvPr>
          <p:cNvSpPr>
            <a:spLocks noGrp="1"/>
          </p:cNvSpPr>
          <p:nvPr>
            <p:ph type="ftr" sz="quarter" idx="3"/>
          </p:nvPr>
        </p:nvSpPr>
        <p:spPr/>
        <p:txBody>
          <a:bodyPr/>
          <a:lstStyle/>
          <a:p>
            <a:r>
              <a:rPr lang="en-US">
                <a:cs typeface="Arial" panose="020B0604020202020204" pitchFamily="34" charset="0"/>
              </a:rPr>
              <a:t>American Epilepsy Society</a:t>
            </a:r>
            <a:endParaRPr lang="en-US" dirty="0">
              <a:cs typeface="Arial" panose="020B0604020202020204" pitchFamily="34" charset="0"/>
            </a:endParaRPr>
          </a:p>
        </p:txBody>
      </p:sp>
      <p:sp>
        <p:nvSpPr>
          <p:cNvPr id="11" name="TextBox 10">
            <a:extLst>
              <a:ext uri="{FF2B5EF4-FFF2-40B4-BE49-F238E27FC236}">
                <a16:creationId xmlns:a16="http://schemas.microsoft.com/office/drawing/2014/main" id="{DD15FB31-27FD-2753-F1AF-529F58C29EDC}"/>
              </a:ext>
            </a:extLst>
          </p:cNvPr>
          <p:cNvSpPr txBox="1"/>
          <p:nvPr/>
        </p:nvSpPr>
        <p:spPr>
          <a:xfrm>
            <a:off x="1195988" y="1468836"/>
            <a:ext cx="9877061" cy="1508105"/>
          </a:xfrm>
          <a:prstGeom prst="rect">
            <a:avLst/>
          </a:prstGeom>
          <a:noFill/>
        </p:spPr>
        <p:txBody>
          <a:bodyPr wrap="square">
            <a:spAutoFit/>
          </a:bodyPr>
          <a:lstStyle/>
          <a:p>
            <a:pPr marL="0" lvl="1" algn="ctr" fontAlgn="base"/>
            <a:r>
              <a:rPr lang="en-US" dirty="0"/>
              <a:t>The Epilepsy Learning Health System, in conjunction with the Epilepsy Foundation, has created shared-decision making and patient handouts to address common adherence barriers. These can be useful for caregivers of children and the elderly, as well as adult patients.</a:t>
            </a:r>
          </a:p>
          <a:p>
            <a:pPr marL="0" lvl="1" algn="ctr" fontAlgn="base"/>
            <a:endParaRPr lang="en-US" dirty="0"/>
          </a:p>
          <a:p>
            <a:pPr marL="0" lvl="1" algn="ctr" fontAlgn="base"/>
            <a:r>
              <a:rPr lang="en-US" sz="2000" b="1" dirty="0">
                <a:solidFill>
                  <a:schemeClr val="tx2"/>
                </a:solidFill>
              </a:rPr>
              <a:t>Find the resources here:  ​</a:t>
            </a:r>
            <a:endParaRPr lang="en-US" sz="2000" b="1" baseline="30000" dirty="0">
              <a:solidFill>
                <a:schemeClr val="tx2"/>
              </a:solidFill>
            </a:endParaRPr>
          </a:p>
        </p:txBody>
      </p:sp>
      <p:pic>
        <p:nvPicPr>
          <p:cNvPr id="3" name="Picture 2" descr="A qr code with a blue and white background&#10;&#10;AI-generated content may be incorrect.">
            <a:hlinkClick r:id="rId2"/>
            <a:extLst>
              <a:ext uri="{FF2B5EF4-FFF2-40B4-BE49-F238E27FC236}">
                <a16:creationId xmlns:a16="http://schemas.microsoft.com/office/drawing/2014/main" id="{3A32C8B2-D6AC-BF76-9ED4-65A56869EE0D}"/>
              </a:ext>
            </a:extLst>
          </p:cNvPr>
          <p:cNvPicPr>
            <a:picLocks noChangeAspect="1"/>
          </p:cNvPicPr>
          <p:nvPr/>
        </p:nvPicPr>
        <p:blipFill>
          <a:blip r:embed="rId3"/>
          <a:stretch>
            <a:fillRect/>
          </a:stretch>
        </p:blipFill>
        <p:spPr>
          <a:xfrm>
            <a:off x="4465938" y="3001708"/>
            <a:ext cx="3260124" cy="3137431"/>
          </a:xfrm>
          <a:prstGeom prst="rect">
            <a:avLst/>
          </a:prstGeom>
        </p:spPr>
      </p:pic>
      <p:sp>
        <p:nvSpPr>
          <p:cNvPr id="7" name="TextBox 6">
            <a:extLst>
              <a:ext uri="{FF2B5EF4-FFF2-40B4-BE49-F238E27FC236}">
                <a16:creationId xmlns:a16="http://schemas.microsoft.com/office/drawing/2014/main" id="{882A7900-A402-4B9F-F503-37E3C6764BB3}"/>
              </a:ext>
            </a:extLst>
          </p:cNvPr>
          <p:cNvSpPr txBox="1"/>
          <p:nvPr/>
        </p:nvSpPr>
        <p:spPr>
          <a:xfrm>
            <a:off x="3046971" y="6190840"/>
            <a:ext cx="6098058" cy="307777"/>
          </a:xfrm>
          <a:prstGeom prst="rect">
            <a:avLst/>
          </a:prstGeom>
          <a:noFill/>
        </p:spPr>
        <p:txBody>
          <a:bodyPr wrap="square">
            <a:spAutoFit/>
          </a:bodyPr>
          <a:lstStyle/>
          <a:p>
            <a:pPr algn="ctr"/>
            <a:r>
              <a:rPr lang="en-US" sz="1400" dirty="0" err="1"/>
              <a:t>www.epilepsy.com</a:t>
            </a:r>
            <a:r>
              <a:rPr lang="en-US" sz="1400" dirty="0"/>
              <a:t>/tools-resources/forms-resources/medication-tools</a:t>
            </a:r>
          </a:p>
        </p:txBody>
      </p:sp>
    </p:spTree>
    <p:extLst>
      <p:ext uri="{BB962C8B-B14F-4D97-AF65-F5344CB8AC3E}">
        <p14:creationId xmlns:p14="http://schemas.microsoft.com/office/powerpoint/2010/main" val="370387573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8343023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2">
            <a:extLst>
              <a:ext uri="{FF2B5EF4-FFF2-40B4-BE49-F238E27FC236}">
                <a16:creationId xmlns:a16="http://schemas.microsoft.com/office/drawing/2014/main" id="{7AFE1470-21F5-9E83-B847-36283EED2CFD}"/>
              </a:ext>
            </a:extLst>
          </p:cNvPr>
          <p:cNvSpPr>
            <a:spLocks noGrp="1"/>
          </p:cNvSpPr>
          <p:nvPr>
            <p:ph idx="1"/>
          </p:nvPr>
        </p:nvSpPr>
        <p:spPr>
          <a:xfrm>
            <a:off x="4066340" y="3412315"/>
            <a:ext cx="4136358" cy="582301"/>
          </a:xfrm>
          <a:prstGeom prst="rect">
            <a:avLst/>
          </a:prstGeom>
        </p:spPr>
        <p:txBody>
          <a:bodyPr vert="horz" lIns="0" tIns="0" rIns="0" bIns="0" rtlCol="0">
            <a:noAutofit/>
          </a:bodyPr>
          <a:lstStyle/>
          <a:p>
            <a:pPr marL="0" lvl="0" indent="0" algn="ctr">
              <a:buNone/>
            </a:pPr>
            <a:r>
              <a:rPr lang="en-US" sz="3600" b="1" dirty="0">
                <a:solidFill>
                  <a:schemeClr val="accent4"/>
                </a:solidFill>
              </a:rPr>
              <a:t>25-50% </a:t>
            </a:r>
            <a:r>
              <a:rPr lang="en-US" sz="3600" dirty="0">
                <a:solidFill>
                  <a:schemeClr val="tx1"/>
                </a:solidFill>
              </a:rPr>
              <a:t>of Adults</a:t>
            </a:r>
            <a:endParaRPr lang="en-GB" sz="3600" dirty="0">
              <a:solidFill>
                <a:schemeClr val="tx1"/>
              </a:solidFill>
            </a:endParaRPr>
          </a:p>
        </p:txBody>
      </p:sp>
      <p:sp>
        <p:nvSpPr>
          <p:cNvPr id="16" name="Title Placeholder 1">
            <a:extLst>
              <a:ext uri="{FF2B5EF4-FFF2-40B4-BE49-F238E27FC236}">
                <a16:creationId xmlns:a16="http://schemas.microsoft.com/office/drawing/2014/main" id="{06E5A61B-F4DB-420D-D2F2-D747BBA074DF}"/>
              </a:ext>
            </a:extLst>
          </p:cNvPr>
          <p:cNvSpPr txBox="1">
            <a:spLocks/>
          </p:cNvSpPr>
          <p:nvPr/>
        </p:nvSpPr>
        <p:spPr>
          <a:xfrm>
            <a:off x="743578" y="466627"/>
            <a:ext cx="9043889" cy="984251"/>
          </a:xfrm>
          <a:prstGeom prst="rect">
            <a:avLst/>
          </a:prstGeom>
        </p:spPr>
        <p:txBody>
          <a:bodyPr vert="horz" lIns="0" tIns="0" rIns="0" bIns="0" rtlCol="0" anchor="t">
            <a:noAutofit/>
          </a:bodyPr>
          <a:lstStyle>
            <a:lvl1pPr algn="l" defTabSz="914377" rtl="0" eaLnBrk="1" latinLnBrk="0" hangingPunct="1">
              <a:lnSpc>
                <a:spcPct val="100000"/>
              </a:lnSpc>
              <a:spcBef>
                <a:spcPct val="0"/>
              </a:spcBef>
              <a:buNone/>
              <a:defRPr sz="3200" b="0" i="0" kern="1200">
                <a:solidFill>
                  <a:schemeClr val="tx1"/>
                </a:solidFill>
                <a:latin typeface="+mj-lt"/>
                <a:ea typeface="Verdana" panose="020B0604030504040204" pitchFamily="34" charset="0"/>
                <a:cs typeface="Arial" panose="020B0604020202020204" pitchFamily="34" charset="0"/>
              </a:defRPr>
            </a:lvl1pPr>
          </a:lstStyle>
          <a:p>
            <a:r>
              <a:rPr lang="en-US" b="1" dirty="0">
                <a:solidFill>
                  <a:schemeClr val="tx2"/>
                </a:solidFill>
              </a:rPr>
              <a:t>What is the prevalence of non-adherence to ASMs in epilepsy?</a:t>
            </a:r>
            <a:endParaRPr lang="en-GB" b="1" dirty="0">
              <a:solidFill>
                <a:schemeClr val="tx2"/>
              </a:solidFill>
            </a:endParaRPr>
          </a:p>
        </p:txBody>
      </p:sp>
      <p:sp>
        <p:nvSpPr>
          <p:cNvPr id="4" name="Footer Placeholder 3">
            <a:extLst>
              <a:ext uri="{FF2B5EF4-FFF2-40B4-BE49-F238E27FC236}">
                <a16:creationId xmlns:a16="http://schemas.microsoft.com/office/drawing/2014/main" id="{8776B43C-B562-B996-D773-271D48175C9C}"/>
              </a:ext>
            </a:extLst>
          </p:cNvPr>
          <p:cNvSpPr>
            <a:spLocks noGrp="1"/>
          </p:cNvSpPr>
          <p:nvPr>
            <p:ph type="ftr" sz="quarter" idx="3"/>
          </p:nvPr>
        </p:nvSpPr>
        <p:spPr/>
        <p:txBody>
          <a:bodyPr/>
          <a:lstStyle/>
          <a:p>
            <a:r>
              <a:rPr lang="en-US">
                <a:cs typeface="Arial" panose="020B0604020202020204" pitchFamily="34" charset="0"/>
              </a:rPr>
              <a:t>American Epilepsy Society</a:t>
            </a:r>
            <a:endParaRPr lang="en-US" dirty="0">
              <a:cs typeface="Arial" panose="020B0604020202020204" pitchFamily="34" charset="0"/>
            </a:endParaRPr>
          </a:p>
        </p:txBody>
      </p:sp>
      <p:pic>
        <p:nvPicPr>
          <p:cNvPr id="19" name="Picture 18">
            <a:extLst>
              <a:ext uri="{FF2B5EF4-FFF2-40B4-BE49-F238E27FC236}">
                <a16:creationId xmlns:a16="http://schemas.microsoft.com/office/drawing/2014/main" id="{D280B073-F3A6-37B5-B1E4-66F7665B3B11}"/>
              </a:ext>
            </a:extLst>
          </p:cNvPr>
          <p:cNvPicPr>
            <a:picLocks noChangeAspect="1"/>
          </p:cNvPicPr>
          <p:nvPr/>
        </p:nvPicPr>
        <p:blipFill>
          <a:blip r:embed="rId2"/>
          <a:stretch>
            <a:fillRect/>
          </a:stretch>
        </p:blipFill>
        <p:spPr>
          <a:xfrm>
            <a:off x="2488370" y="2095112"/>
            <a:ext cx="6953301" cy="1264237"/>
          </a:xfrm>
          <a:prstGeom prst="rect">
            <a:avLst/>
          </a:prstGeom>
        </p:spPr>
      </p:pic>
      <p:pic>
        <p:nvPicPr>
          <p:cNvPr id="21" name="Picture 20">
            <a:extLst>
              <a:ext uri="{FF2B5EF4-FFF2-40B4-BE49-F238E27FC236}">
                <a16:creationId xmlns:a16="http://schemas.microsoft.com/office/drawing/2014/main" id="{1D41AB44-1AC2-A16E-24F8-41A8B6C0B6C9}"/>
              </a:ext>
            </a:extLst>
          </p:cNvPr>
          <p:cNvPicPr>
            <a:picLocks noChangeAspect="1"/>
          </p:cNvPicPr>
          <p:nvPr/>
        </p:nvPicPr>
        <p:blipFill>
          <a:blip r:embed="rId3"/>
          <a:stretch>
            <a:fillRect/>
          </a:stretch>
        </p:blipFill>
        <p:spPr>
          <a:xfrm>
            <a:off x="2456671" y="4107350"/>
            <a:ext cx="6985000" cy="1231900"/>
          </a:xfrm>
          <a:prstGeom prst="rect">
            <a:avLst/>
          </a:prstGeom>
        </p:spPr>
      </p:pic>
      <p:sp>
        <p:nvSpPr>
          <p:cNvPr id="22" name="Text Placeholder 2">
            <a:extLst>
              <a:ext uri="{FF2B5EF4-FFF2-40B4-BE49-F238E27FC236}">
                <a16:creationId xmlns:a16="http://schemas.microsoft.com/office/drawing/2014/main" id="{5D4E9ED9-67E2-159D-3DA7-993C95356052}"/>
              </a:ext>
            </a:extLst>
          </p:cNvPr>
          <p:cNvSpPr txBox="1">
            <a:spLocks/>
          </p:cNvSpPr>
          <p:nvPr/>
        </p:nvSpPr>
        <p:spPr>
          <a:xfrm>
            <a:off x="4027821" y="5308260"/>
            <a:ext cx="4136358" cy="582301"/>
          </a:xfrm>
          <a:prstGeom prst="rect">
            <a:avLst/>
          </a:prstGeom>
        </p:spPr>
        <p:txBody>
          <a:bodyPr vert="horz" lIns="0" tIns="0" rIns="0" bIns="0" rtlCol="0">
            <a:noAutofit/>
          </a:bodyPr>
          <a:lstStyle>
            <a:lvl1pPr marL="201168" indent="-201168" algn="l" defTabSz="914377" rtl="0" eaLnBrk="1" latinLnBrk="0" hangingPunct="1">
              <a:lnSpc>
                <a:spcPct val="100000"/>
              </a:lnSpc>
              <a:spcBef>
                <a:spcPts val="0"/>
              </a:spcBef>
              <a:spcAft>
                <a:spcPts val="600"/>
              </a:spcAft>
              <a:buClr>
                <a:schemeClr val="accent4"/>
              </a:buClr>
              <a:buFont typeface="Arial" panose="020B0604020202020204" pitchFamily="34" charset="0"/>
              <a:buChar char="•"/>
              <a:defRPr sz="2000" b="0" i="0" kern="1200">
                <a:solidFill>
                  <a:srgbClr val="000000"/>
                </a:solidFill>
                <a:latin typeface="+mn-lt"/>
                <a:ea typeface="Verdana" panose="020B0604030504040204" pitchFamily="34" charset="0"/>
                <a:cs typeface="Arial" panose="020B0604020202020204" pitchFamily="34" charset="0"/>
              </a:defRPr>
            </a:lvl1pPr>
            <a:lvl2pPr marL="420624" indent="-182880" algn="l" defTabSz="914377" rtl="0" eaLnBrk="1" latinLnBrk="0" hangingPunct="1">
              <a:lnSpc>
                <a:spcPct val="100000"/>
              </a:lnSpc>
              <a:spcBef>
                <a:spcPts val="0"/>
              </a:spcBef>
              <a:spcAft>
                <a:spcPts val="600"/>
              </a:spcAft>
              <a:buClr>
                <a:schemeClr val="accent4"/>
              </a:buClr>
              <a:buFont typeface="Arial" panose="020B0604020202020204" pitchFamily="34" charset="0"/>
              <a:buChar char="–"/>
              <a:defRPr sz="1800" b="0" i="0" kern="1200">
                <a:solidFill>
                  <a:srgbClr val="000000"/>
                </a:solidFill>
                <a:latin typeface="+mn-lt"/>
                <a:ea typeface="Verdana" panose="020B0604030504040204" pitchFamily="34" charset="0"/>
                <a:cs typeface="Arial" panose="020B0604020202020204" pitchFamily="34" charset="0"/>
              </a:defRPr>
            </a:lvl2pPr>
            <a:lvl3pPr marL="612648" indent="-182880" algn="l" defTabSz="914377" rtl="0" eaLnBrk="1" latinLnBrk="0" hangingPunct="1">
              <a:lnSpc>
                <a:spcPct val="100000"/>
              </a:lnSpc>
              <a:spcBef>
                <a:spcPts val="0"/>
              </a:spcBef>
              <a:spcAft>
                <a:spcPts val="600"/>
              </a:spcAft>
              <a:buClr>
                <a:schemeClr val="accent4"/>
              </a:buClr>
              <a:buFont typeface="Arial" panose="020B0604020202020204" pitchFamily="34" charset="0"/>
              <a:buChar char="•"/>
              <a:defRPr sz="1800" b="0" i="0" kern="1200">
                <a:solidFill>
                  <a:srgbClr val="000000"/>
                </a:solidFill>
                <a:latin typeface="+mn-lt"/>
                <a:ea typeface="Verdana" panose="020B0604030504040204" pitchFamily="34" charset="0"/>
                <a:cs typeface="Arial" panose="020B0604020202020204" pitchFamily="34" charset="0"/>
              </a:defRPr>
            </a:lvl3pPr>
            <a:lvl4pPr marL="822960" indent="-182880" algn="l" defTabSz="914377" rtl="0" eaLnBrk="1" latinLnBrk="0" hangingPunct="1">
              <a:lnSpc>
                <a:spcPct val="100000"/>
              </a:lnSpc>
              <a:spcBef>
                <a:spcPts val="0"/>
              </a:spcBef>
              <a:spcAft>
                <a:spcPts val="600"/>
              </a:spcAft>
              <a:buClr>
                <a:schemeClr val="accent4"/>
              </a:buClr>
              <a:buFont typeface="System Font Regular"/>
              <a:buChar char="–"/>
              <a:defRPr sz="1800" b="0" i="0" kern="1200">
                <a:solidFill>
                  <a:srgbClr val="000000"/>
                </a:solidFill>
                <a:latin typeface="+mn-lt"/>
                <a:ea typeface="Verdana" panose="020B0604030504040204" pitchFamily="34" charset="0"/>
                <a:cs typeface="Arial" panose="020B0604020202020204" pitchFamily="34" charset="0"/>
              </a:defRPr>
            </a:lvl4pPr>
            <a:lvl5pPr marL="999719" indent="-182880" algn="l" defTabSz="914377" rtl="0" eaLnBrk="1" latinLnBrk="0" hangingPunct="1">
              <a:lnSpc>
                <a:spcPct val="100000"/>
              </a:lnSpc>
              <a:spcBef>
                <a:spcPts val="0"/>
              </a:spcBef>
              <a:spcAft>
                <a:spcPts val="600"/>
              </a:spcAft>
              <a:buClr>
                <a:schemeClr val="accent4"/>
              </a:buClr>
              <a:buFont typeface="Arial" panose="020B0604020202020204" pitchFamily="34" charset="0"/>
              <a:buChar char="•"/>
              <a:defRPr sz="1800" b="0" i="0" kern="1200">
                <a:solidFill>
                  <a:srgbClr val="000000"/>
                </a:solidFill>
                <a:latin typeface="+mn-lt"/>
                <a:ea typeface="Verdana" panose="020B0604030504040204" pitchFamily="34" charset="0"/>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600" b="1" dirty="0">
                <a:solidFill>
                  <a:schemeClr val="accent4"/>
                </a:solidFill>
              </a:rPr>
              <a:t>43-58% </a:t>
            </a:r>
            <a:r>
              <a:rPr lang="en-US" sz="3600" dirty="0">
                <a:solidFill>
                  <a:schemeClr val="tx1"/>
                </a:solidFill>
              </a:rPr>
              <a:t>of Children</a:t>
            </a:r>
            <a:endParaRPr lang="en-GB" sz="3600" dirty="0">
              <a:solidFill>
                <a:schemeClr val="tx1"/>
              </a:solidFill>
            </a:endParaRPr>
          </a:p>
        </p:txBody>
      </p:sp>
    </p:spTree>
    <p:extLst>
      <p:ext uri="{BB962C8B-B14F-4D97-AF65-F5344CB8AC3E}">
        <p14:creationId xmlns:p14="http://schemas.microsoft.com/office/powerpoint/2010/main" val="1369121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left)">
                                      <p:cBhvr>
                                        <p:cTn id="7" dur="500"/>
                                        <p:tgtEl>
                                          <p:spTgt spid="19"/>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9">
                                            <p:txEl>
                                              <p:pRg st="0" end="0"/>
                                            </p:txEl>
                                          </p:spTgt>
                                        </p:tgtEl>
                                        <p:attrNameLst>
                                          <p:attrName>style.visibility</p:attrName>
                                        </p:attrNameLst>
                                      </p:cBhvr>
                                      <p:to>
                                        <p:strVal val="visible"/>
                                      </p:to>
                                    </p:set>
                                    <p:animEffect transition="in" filter="wipe(left)">
                                      <p:cBhvr>
                                        <p:cTn id="10" dur="500"/>
                                        <p:tgtEl>
                                          <p:spTgt spid="9">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wipe(left)">
                                      <p:cBhvr>
                                        <p:cTn id="15" dur="500"/>
                                        <p:tgtEl>
                                          <p:spTgt spid="21"/>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wipe(left)">
                                      <p:cBhvr>
                                        <p:cTn id="18"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2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E7A710-1E4E-BDA9-3792-36A8468895D3}"/>
            </a:ext>
          </a:extLst>
        </p:cNvPr>
        <p:cNvGrpSpPr/>
        <p:nvPr/>
      </p:nvGrpSpPr>
      <p:grpSpPr>
        <a:xfrm>
          <a:off x="0" y="0"/>
          <a:ext cx="0" cy="0"/>
          <a:chOff x="0" y="0"/>
          <a:chExt cx="0" cy="0"/>
        </a:xfrm>
      </p:grpSpPr>
      <p:sp>
        <p:nvSpPr>
          <p:cNvPr id="16" name="Title Placeholder 1">
            <a:extLst>
              <a:ext uri="{FF2B5EF4-FFF2-40B4-BE49-F238E27FC236}">
                <a16:creationId xmlns:a16="http://schemas.microsoft.com/office/drawing/2014/main" id="{82DA7790-9EC5-E296-E6D5-691D15B60224}"/>
              </a:ext>
            </a:extLst>
          </p:cNvPr>
          <p:cNvSpPr txBox="1">
            <a:spLocks/>
          </p:cNvSpPr>
          <p:nvPr/>
        </p:nvSpPr>
        <p:spPr>
          <a:xfrm>
            <a:off x="743578" y="466627"/>
            <a:ext cx="10781882" cy="984251"/>
          </a:xfrm>
          <a:prstGeom prst="rect">
            <a:avLst/>
          </a:prstGeom>
        </p:spPr>
        <p:txBody>
          <a:bodyPr vert="horz" lIns="0" tIns="0" rIns="0" bIns="0" rtlCol="0" anchor="t">
            <a:noAutofit/>
          </a:bodyPr>
          <a:lstStyle>
            <a:lvl1pPr algn="l" defTabSz="914377" rtl="0" eaLnBrk="1" latinLnBrk="0" hangingPunct="1">
              <a:lnSpc>
                <a:spcPct val="100000"/>
              </a:lnSpc>
              <a:spcBef>
                <a:spcPct val="0"/>
              </a:spcBef>
              <a:buNone/>
              <a:defRPr sz="3200" b="0" i="0" kern="1200">
                <a:solidFill>
                  <a:schemeClr val="tx1"/>
                </a:solidFill>
                <a:latin typeface="+mj-lt"/>
                <a:ea typeface="Verdana" panose="020B0604030504040204" pitchFamily="34" charset="0"/>
                <a:cs typeface="Arial" panose="020B0604020202020204" pitchFamily="34" charset="0"/>
              </a:defRPr>
            </a:lvl1pPr>
          </a:lstStyle>
          <a:p>
            <a:r>
              <a:rPr lang="en-US" b="1" i="0" u="none" strike="noStrike" dirty="0">
                <a:solidFill>
                  <a:schemeClr val="tx2"/>
                </a:solidFill>
                <a:effectLst/>
              </a:rPr>
              <a:t>Why does adherence matter?</a:t>
            </a:r>
            <a:r>
              <a:rPr lang="en-US" b="1" i="0" dirty="0">
                <a:solidFill>
                  <a:schemeClr val="tx2"/>
                </a:solidFill>
                <a:effectLst/>
              </a:rPr>
              <a:t>​</a:t>
            </a:r>
            <a:endParaRPr lang="en-GB" b="1" dirty="0">
              <a:solidFill>
                <a:schemeClr val="tx2"/>
              </a:solidFill>
            </a:endParaRPr>
          </a:p>
        </p:txBody>
      </p:sp>
      <p:sp>
        <p:nvSpPr>
          <p:cNvPr id="4" name="Footer Placeholder 3">
            <a:extLst>
              <a:ext uri="{FF2B5EF4-FFF2-40B4-BE49-F238E27FC236}">
                <a16:creationId xmlns:a16="http://schemas.microsoft.com/office/drawing/2014/main" id="{1472ED1A-27A7-8E33-3FF3-7B05A513E329}"/>
              </a:ext>
            </a:extLst>
          </p:cNvPr>
          <p:cNvSpPr>
            <a:spLocks noGrp="1"/>
          </p:cNvSpPr>
          <p:nvPr>
            <p:ph type="ftr" sz="quarter" idx="3"/>
          </p:nvPr>
        </p:nvSpPr>
        <p:spPr/>
        <p:txBody>
          <a:bodyPr/>
          <a:lstStyle/>
          <a:p>
            <a:r>
              <a:rPr lang="en-US">
                <a:cs typeface="Arial" panose="020B0604020202020204" pitchFamily="34" charset="0"/>
              </a:rPr>
              <a:t>American Epilepsy Society</a:t>
            </a:r>
            <a:endParaRPr lang="en-US" dirty="0">
              <a:cs typeface="Arial" panose="020B0604020202020204" pitchFamily="34" charset="0"/>
            </a:endParaRPr>
          </a:p>
        </p:txBody>
      </p:sp>
      <p:sp>
        <p:nvSpPr>
          <p:cNvPr id="5" name="Oval 4">
            <a:extLst>
              <a:ext uri="{FF2B5EF4-FFF2-40B4-BE49-F238E27FC236}">
                <a16:creationId xmlns:a16="http://schemas.microsoft.com/office/drawing/2014/main" id="{FA092523-968C-FE2D-A8F3-424CC4FB9744}"/>
              </a:ext>
            </a:extLst>
          </p:cNvPr>
          <p:cNvSpPr/>
          <p:nvPr/>
        </p:nvSpPr>
        <p:spPr>
          <a:xfrm>
            <a:off x="972855" y="2192055"/>
            <a:ext cx="2780778" cy="278077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2">
            <a:extLst>
              <a:ext uri="{FF2B5EF4-FFF2-40B4-BE49-F238E27FC236}">
                <a16:creationId xmlns:a16="http://schemas.microsoft.com/office/drawing/2014/main" id="{A34393B0-3058-BB34-1681-40E5F9D295D2}"/>
              </a:ext>
            </a:extLst>
          </p:cNvPr>
          <p:cNvSpPr txBox="1">
            <a:spLocks/>
          </p:cNvSpPr>
          <p:nvPr/>
        </p:nvSpPr>
        <p:spPr>
          <a:xfrm>
            <a:off x="1096818" y="3197029"/>
            <a:ext cx="2532851" cy="770830"/>
          </a:xfrm>
          <a:prstGeom prst="rect">
            <a:avLst/>
          </a:prstGeom>
        </p:spPr>
        <p:txBody>
          <a:bodyPr vert="horz" lIns="0" tIns="0" rIns="0" bIns="0" rtlCol="0">
            <a:noAutofit/>
          </a:bodyPr>
          <a:lstStyle>
            <a:lvl1pPr marL="201168" indent="-201168" algn="l" defTabSz="914377" rtl="0" eaLnBrk="1" latinLnBrk="0" hangingPunct="1">
              <a:lnSpc>
                <a:spcPct val="100000"/>
              </a:lnSpc>
              <a:spcBef>
                <a:spcPts val="0"/>
              </a:spcBef>
              <a:spcAft>
                <a:spcPts val="600"/>
              </a:spcAft>
              <a:buClr>
                <a:schemeClr val="accent4"/>
              </a:buClr>
              <a:buFont typeface="Arial" panose="020B0604020202020204" pitchFamily="34" charset="0"/>
              <a:buChar char="•"/>
              <a:defRPr sz="2000" b="0" i="0" kern="1200">
                <a:solidFill>
                  <a:srgbClr val="000000"/>
                </a:solidFill>
                <a:latin typeface="+mn-lt"/>
                <a:ea typeface="Verdana" panose="020B0604030504040204" pitchFamily="34" charset="0"/>
                <a:cs typeface="Arial" panose="020B0604020202020204" pitchFamily="34" charset="0"/>
              </a:defRPr>
            </a:lvl1pPr>
            <a:lvl2pPr marL="420624" indent="-182880" algn="l" defTabSz="914377" rtl="0" eaLnBrk="1" latinLnBrk="0" hangingPunct="1">
              <a:lnSpc>
                <a:spcPct val="100000"/>
              </a:lnSpc>
              <a:spcBef>
                <a:spcPts val="0"/>
              </a:spcBef>
              <a:spcAft>
                <a:spcPts val="600"/>
              </a:spcAft>
              <a:buClr>
                <a:schemeClr val="accent4"/>
              </a:buClr>
              <a:buFont typeface="Arial" panose="020B0604020202020204" pitchFamily="34" charset="0"/>
              <a:buChar char="–"/>
              <a:defRPr sz="1800" b="0" i="0" kern="1200">
                <a:solidFill>
                  <a:srgbClr val="000000"/>
                </a:solidFill>
                <a:latin typeface="+mn-lt"/>
                <a:ea typeface="Verdana" panose="020B0604030504040204" pitchFamily="34" charset="0"/>
                <a:cs typeface="Arial" panose="020B0604020202020204" pitchFamily="34" charset="0"/>
              </a:defRPr>
            </a:lvl2pPr>
            <a:lvl3pPr marL="612648" indent="-182880" algn="l" defTabSz="914377" rtl="0" eaLnBrk="1" latinLnBrk="0" hangingPunct="1">
              <a:lnSpc>
                <a:spcPct val="100000"/>
              </a:lnSpc>
              <a:spcBef>
                <a:spcPts val="0"/>
              </a:spcBef>
              <a:spcAft>
                <a:spcPts val="600"/>
              </a:spcAft>
              <a:buClr>
                <a:schemeClr val="accent4"/>
              </a:buClr>
              <a:buFont typeface="Arial" panose="020B0604020202020204" pitchFamily="34" charset="0"/>
              <a:buChar char="•"/>
              <a:defRPr sz="1800" b="0" i="0" kern="1200">
                <a:solidFill>
                  <a:srgbClr val="000000"/>
                </a:solidFill>
                <a:latin typeface="+mn-lt"/>
                <a:ea typeface="Verdana" panose="020B0604030504040204" pitchFamily="34" charset="0"/>
                <a:cs typeface="Arial" panose="020B0604020202020204" pitchFamily="34" charset="0"/>
              </a:defRPr>
            </a:lvl3pPr>
            <a:lvl4pPr marL="822960" indent="-182880" algn="l" defTabSz="914377" rtl="0" eaLnBrk="1" latinLnBrk="0" hangingPunct="1">
              <a:lnSpc>
                <a:spcPct val="100000"/>
              </a:lnSpc>
              <a:spcBef>
                <a:spcPts val="0"/>
              </a:spcBef>
              <a:spcAft>
                <a:spcPts val="600"/>
              </a:spcAft>
              <a:buClr>
                <a:schemeClr val="accent4"/>
              </a:buClr>
              <a:buFont typeface="System Font Regular"/>
              <a:buChar char="–"/>
              <a:defRPr sz="1800" b="0" i="0" kern="1200">
                <a:solidFill>
                  <a:srgbClr val="000000"/>
                </a:solidFill>
                <a:latin typeface="+mn-lt"/>
                <a:ea typeface="Verdana" panose="020B0604030504040204" pitchFamily="34" charset="0"/>
                <a:cs typeface="Arial" panose="020B0604020202020204" pitchFamily="34" charset="0"/>
              </a:defRPr>
            </a:lvl4pPr>
            <a:lvl5pPr marL="999719" indent="-182880" algn="l" defTabSz="914377" rtl="0" eaLnBrk="1" latinLnBrk="0" hangingPunct="1">
              <a:lnSpc>
                <a:spcPct val="100000"/>
              </a:lnSpc>
              <a:spcBef>
                <a:spcPts val="0"/>
              </a:spcBef>
              <a:spcAft>
                <a:spcPts val="600"/>
              </a:spcAft>
              <a:buClr>
                <a:schemeClr val="accent4"/>
              </a:buClr>
              <a:buFont typeface="Arial" panose="020B0604020202020204" pitchFamily="34" charset="0"/>
              <a:buChar char="•"/>
              <a:defRPr sz="1800" b="0" i="0" kern="1200">
                <a:solidFill>
                  <a:srgbClr val="000000"/>
                </a:solidFill>
                <a:latin typeface="+mn-lt"/>
                <a:ea typeface="Verdana" panose="020B0604030504040204" pitchFamily="34" charset="0"/>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600" b="1" dirty="0">
                <a:solidFill>
                  <a:schemeClr val="bg1"/>
                </a:solidFill>
              </a:rPr>
              <a:t>Non-adherence can lead to:​</a:t>
            </a:r>
            <a:endParaRPr lang="en-GB" sz="2600" dirty="0">
              <a:solidFill>
                <a:schemeClr val="bg1"/>
              </a:solidFill>
            </a:endParaRPr>
          </a:p>
        </p:txBody>
      </p:sp>
      <p:sp>
        <p:nvSpPr>
          <p:cNvPr id="12" name="Text Placeholder 2">
            <a:extLst>
              <a:ext uri="{FF2B5EF4-FFF2-40B4-BE49-F238E27FC236}">
                <a16:creationId xmlns:a16="http://schemas.microsoft.com/office/drawing/2014/main" id="{0D69A5DE-3D48-258A-CF2D-36103DE4510A}"/>
              </a:ext>
            </a:extLst>
          </p:cNvPr>
          <p:cNvSpPr txBox="1">
            <a:spLocks/>
          </p:cNvSpPr>
          <p:nvPr/>
        </p:nvSpPr>
        <p:spPr>
          <a:xfrm>
            <a:off x="5622163" y="1761520"/>
            <a:ext cx="5474418" cy="363796"/>
          </a:xfrm>
          <a:prstGeom prst="rect">
            <a:avLst/>
          </a:prstGeom>
        </p:spPr>
        <p:txBody>
          <a:bodyPr vert="horz" lIns="0" tIns="0" rIns="0" bIns="0" rtlCol="0">
            <a:noAutofit/>
          </a:bodyPr>
          <a:lstStyle>
            <a:lvl1pPr marL="201168" indent="-201168" algn="l" defTabSz="914377" rtl="0" eaLnBrk="1" latinLnBrk="0" hangingPunct="1">
              <a:lnSpc>
                <a:spcPct val="100000"/>
              </a:lnSpc>
              <a:spcBef>
                <a:spcPts val="0"/>
              </a:spcBef>
              <a:spcAft>
                <a:spcPts val="600"/>
              </a:spcAft>
              <a:buClr>
                <a:schemeClr val="accent4"/>
              </a:buClr>
              <a:buFont typeface="Arial" panose="020B0604020202020204" pitchFamily="34" charset="0"/>
              <a:buChar char="•"/>
              <a:defRPr sz="2000" b="0" i="0" kern="1200">
                <a:solidFill>
                  <a:srgbClr val="000000"/>
                </a:solidFill>
                <a:latin typeface="+mn-lt"/>
                <a:ea typeface="Verdana" panose="020B0604030504040204" pitchFamily="34" charset="0"/>
                <a:cs typeface="Arial" panose="020B0604020202020204" pitchFamily="34" charset="0"/>
              </a:defRPr>
            </a:lvl1pPr>
            <a:lvl2pPr marL="420624" indent="-182880" algn="l" defTabSz="914377" rtl="0" eaLnBrk="1" latinLnBrk="0" hangingPunct="1">
              <a:lnSpc>
                <a:spcPct val="100000"/>
              </a:lnSpc>
              <a:spcBef>
                <a:spcPts val="0"/>
              </a:spcBef>
              <a:spcAft>
                <a:spcPts val="600"/>
              </a:spcAft>
              <a:buClr>
                <a:schemeClr val="accent4"/>
              </a:buClr>
              <a:buFont typeface="Arial" panose="020B0604020202020204" pitchFamily="34" charset="0"/>
              <a:buChar char="–"/>
              <a:defRPr sz="1800" b="0" i="0" kern="1200">
                <a:solidFill>
                  <a:srgbClr val="000000"/>
                </a:solidFill>
                <a:latin typeface="+mn-lt"/>
                <a:ea typeface="Verdana" panose="020B0604030504040204" pitchFamily="34" charset="0"/>
                <a:cs typeface="Arial" panose="020B0604020202020204" pitchFamily="34" charset="0"/>
              </a:defRPr>
            </a:lvl2pPr>
            <a:lvl3pPr marL="612648" indent="-182880" algn="l" defTabSz="914377" rtl="0" eaLnBrk="1" latinLnBrk="0" hangingPunct="1">
              <a:lnSpc>
                <a:spcPct val="100000"/>
              </a:lnSpc>
              <a:spcBef>
                <a:spcPts val="0"/>
              </a:spcBef>
              <a:spcAft>
                <a:spcPts val="600"/>
              </a:spcAft>
              <a:buClr>
                <a:schemeClr val="accent4"/>
              </a:buClr>
              <a:buFont typeface="Arial" panose="020B0604020202020204" pitchFamily="34" charset="0"/>
              <a:buChar char="•"/>
              <a:defRPr sz="1800" b="0" i="0" kern="1200">
                <a:solidFill>
                  <a:srgbClr val="000000"/>
                </a:solidFill>
                <a:latin typeface="+mn-lt"/>
                <a:ea typeface="Verdana" panose="020B0604030504040204" pitchFamily="34" charset="0"/>
                <a:cs typeface="Arial" panose="020B0604020202020204" pitchFamily="34" charset="0"/>
              </a:defRPr>
            </a:lvl3pPr>
            <a:lvl4pPr marL="822960" indent="-182880" algn="l" defTabSz="914377" rtl="0" eaLnBrk="1" latinLnBrk="0" hangingPunct="1">
              <a:lnSpc>
                <a:spcPct val="100000"/>
              </a:lnSpc>
              <a:spcBef>
                <a:spcPts val="0"/>
              </a:spcBef>
              <a:spcAft>
                <a:spcPts val="600"/>
              </a:spcAft>
              <a:buClr>
                <a:schemeClr val="accent4"/>
              </a:buClr>
              <a:buFont typeface="System Font Regular"/>
              <a:buChar char="–"/>
              <a:defRPr sz="1800" b="0" i="0" kern="1200">
                <a:solidFill>
                  <a:srgbClr val="000000"/>
                </a:solidFill>
                <a:latin typeface="+mn-lt"/>
                <a:ea typeface="Verdana" panose="020B0604030504040204" pitchFamily="34" charset="0"/>
                <a:cs typeface="Arial" panose="020B0604020202020204" pitchFamily="34" charset="0"/>
              </a:defRPr>
            </a:lvl4pPr>
            <a:lvl5pPr marL="999719" indent="-182880" algn="l" defTabSz="914377" rtl="0" eaLnBrk="1" latinLnBrk="0" hangingPunct="1">
              <a:lnSpc>
                <a:spcPct val="100000"/>
              </a:lnSpc>
              <a:spcBef>
                <a:spcPts val="0"/>
              </a:spcBef>
              <a:spcAft>
                <a:spcPts val="600"/>
              </a:spcAft>
              <a:buClr>
                <a:schemeClr val="accent4"/>
              </a:buClr>
              <a:buFont typeface="Arial" panose="020B0604020202020204" pitchFamily="34" charset="0"/>
              <a:buChar char="•"/>
              <a:defRPr sz="1800" b="0" i="0" kern="1200">
                <a:solidFill>
                  <a:srgbClr val="000000"/>
                </a:solidFill>
                <a:latin typeface="+mn-lt"/>
                <a:ea typeface="Verdana" panose="020B0604030504040204" pitchFamily="34" charset="0"/>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Continued seizures </a:t>
            </a:r>
            <a:r>
              <a:rPr lang="en-US" sz="2400" u="sng" baseline="30000" dirty="0">
                <a:hlinkClick r:id="rId2"/>
              </a:rPr>
              <a:t>8-10</a:t>
            </a:r>
            <a:endParaRPr lang="en-US" sz="2400" u="sng" baseline="30000" dirty="0"/>
          </a:p>
        </p:txBody>
      </p:sp>
      <p:sp>
        <p:nvSpPr>
          <p:cNvPr id="13" name="Text Placeholder 2">
            <a:extLst>
              <a:ext uri="{FF2B5EF4-FFF2-40B4-BE49-F238E27FC236}">
                <a16:creationId xmlns:a16="http://schemas.microsoft.com/office/drawing/2014/main" id="{0E3E6DA4-A58C-622E-B8AC-9C3370211291}"/>
              </a:ext>
            </a:extLst>
          </p:cNvPr>
          <p:cNvSpPr txBox="1">
            <a:spLocks/>
          </p:cNvSpPr>
          <p:nvPr/>
        </p:nvSpPr>
        <p:spPr>
          <a:xfrm>
            <a:off x="5622163" y="2311107"/>
            <a:ext cx="5474418" cy="363796"/>
          </a:xfrm>
          <a:prstGeom prst="rect">
            <a:avLst/>
          </a:prstGeom>
        </p:spPr>
        <p:txBody>
          <a:bodyPr vert="horz" lIns="0" tIns="0" rIns="0" bIns="0" rtlCol="0">
            <a:noAutofit/>
          </a:bodyPr>
          <a:lstStyle>
            <a:lvl1pPr marL="201168" indent="-201168" algn="l" defTabSz="914377" rtl="0" eaLnBrk="1" latinLnBrk="0" hangingPunct="1">
              <a:lnSpc>
                <a:spcPct val="100000"/>
              </a:lnSpc>
              <a:spcBef>
                <a:spcPts val="0"/>
              </a:spcBef>
              <a:spcAft>
                <a:spcPts val="600"/>
              </a:spcAft>
              <a:buClr>
                <a:schemeClr val="accent4"/>
              </a:buClr>
              <a:buFont typeface="Arial" panose="020B0604020202020204" pitchFamily="34" charset="0"/>
              <a:buChar char="•"/>
              <a:defRPr sz="2000" b="0" i="0" kern="1200">
                <a:solidFill>
                  <a:srgbClr val="000000"/>
                </a:solidFill>
                <a:latin typeface="+mn-lt"/>
                <a:ea typeface="Verdana" panose="020B0604030504040204" pitchFamily="34" charset="0"/>
                <a:cs typeface="Arial" panose="020B0604020202020204" pitchFamily="34" charset="0"/>
              </a:defRPr>
            </a:lvl1pPr>
            <a:lvl2pPr marL="420624" indent="-182880" algn="l" defTabSz="914377" rtl="0" eaLnBrk="1" latinLnBrk="0" hangingPunct="1">
              <a:lnSpc>
                <a:spcPct val="100000"/>
              </a:lnSpc>
              <a:spcBef>
                <a:spcPts val="0"/>
              </a:spcBef>
              <a:spcAft>
                <a:spcPts val="600"/>
              </a:spcAft>
              <a:buClr>
                <a:schemeClr val="accent4"/>
              </a:buClr>
              <a:buFont typeface="Arial" panose="020B0604020202020204" pitchFamily="34" charset="0"/>
              <a:buChar char="–"/>
              <a:defRPr sz="1800" b="0" i="0" kern="1200">
                <a:solidFill>
                  <a:srgbClr val="000000"/>
                </a:solidFill>
                <a:latin typeface="+mn-lt"/>
                <a:ea typeface="Verdana" panose="020B0604030504040204" pitchFamily="34" charset="0"/>
                <a:cs typeface="Arial" panose="020B0604020202020204" pitchFamily="34" charset="0"/>
              </a:defRPr>
            </a:lvl2pPr>
            <a:lvl3pPr marL="612648" indent="-182880" algn="l" defTabSz="914377" rtl="0" eaLnBrk="1" latinLnBrk="0" hangingPunct="1">
              <a:lnSpc>
                <a:spcPct val="100000"/>
              </a:lnSpc>
              <a:spcBef>
                <a:spcPts val="0"/>
              </a:spcBef>
              <a:spcAft>
                <a:spcPts val="600"/>
              </a:spcAft>
              <a:buClr>
                <a:schemeClr val="accent4"/>
              </a:buClr>
              <a:buFont typeface="Arial" panose="020B0604020202020204" pitchFamily="34" charset="0"/>
              <a:buChar char="•"/>
              <a:defRPr sz="1800" b="0" i="0" kern="1200">
                <a:solidFill>
                  <a:srgbClr val="000000"/>
                </a:solidFill>
                <a:latin typeface="+mn-lt"/>
                <a:ea typeface="Verdana" panose="020B0604030504040204" pitchFamily="34" charset="0"/>
                <a:cs typeface="Arial" panose="020B0604020202020204" pitchFamily="34" charset="0"/>
              </a:defRPr>
            </a:lvl3pPr>
            <a:lvl4pPr marL="822960" indent="-182880" algn="l" defTabSz="914377" rtl="0" eaLnBrk="1" latinLnBrk="0" hangingPunct="1">
              <a:lnSpc>
                <a:spcPct val="100000"/>
              </a:lnSpc>
              <a:spcBef>
                <a:spcPts val="0"/>
              </a:spcBef>
              <a:spcAft>
                <a:spcPts val="600"/>
              </a:spcAft>
              <a:buClr>
                <a:schemeClr val="accent4"/>
              </a:buClr>
              <a:buFont typeface="System Font Regular"/>
              <a:buChar char="–"/>
              <a:defRPr sz="1800" b="0" i="0" kern="1200">
                <a:solidFill>
                  <a:srgbClr val="000000"/>
                </a:solidFill>
                <a:latin typeface="+mn-lt"/>
                <a:ea typeface="Verdana" panose="020B0604030504040204" pitchFamily="34" charset="0"/>
                <a:cs typeface="Arial" panose="020B0604020202020204" pitchFamily="34" charset="0"/>
              </a:defRPr>
            </a:lvl4pPr>
            <a:lvl5pPr marL="999719" indent="-182880" algn="l" defTabSz="914377" rtl="0" eaLnBrk="1" latinLnBrk="0" hangingPunct="1">
              <a:lnSpc>
                <a:spcPct val="100000"/>
              </a:lnSpc>
              <a:spcBef>
                <a:spcPts val="0"/>
              </a:spcBef>
              <a:spcAft>
                <a:spcPts val="600"/>
              </a:spcAft>
              <a:buClr>
                <a:schemeClr val="accent4"/>
              </a:buClr>
              <a:buFont typeface="Arial" panose="020B0604020202020204" pitchFamily="34" charset="0"/>
              <a:buChar char="•"/>
              <a:defRPr sz="1800" b="0" i="0" kern="1200">
                <a:solidFill>
                  <a:srgbClr val="000000"/>
                </a:solidFill>
                <a:latin typeface="+mn-lt"/>
                <a:ea typeface="Verdana" panose="020B0604030504040204" pitchFamily="34" charset="0"/>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r>
              <a:rPr lang="en-US" sz="2400" dirty="0"/>
              <a:t>Poor quality of life </a:t>
            </a:r>
            <a:r>
              <a:rPr lang="en-US" sz="2400" u="sng" baseline="30000" dirty="0">
                <a:hlinkClick r:id="rId3"/>
              </a:rPr>
              <a:t>11</a:t>
            </a:r>
            <a:r>
              <a:rPr lang="en-US" sz="2400" baseline="30000" dirty="0"/>
              <a:t>,</a:t>
            </a:r>
            <a:r>
              <a:rPr lang="en-US" sz="2400" u="sng" baseline="30000" dirty="0">
                <a:hlinkClick r:id="rId4"/>
              </a:rPr>
              <a:t>12</a:t>
            </a:r>
            <a:r>
              <a:rPr lang="en-US" sz="2400" dirty="0"/>
              <a:t>​</a:t>
            </a:r>
            <a:endParaRPr lang="en-US" dirty="0"/>
          </a:p>
        </p:txBody>
      </p:sp>
      <p:sp>
        <p:nvSpPr>
          <p:cNvPr id="14" name="Text Placeholder 2">
            <a:extLst>
              <a:ext uri="{FF2B5EF4-FFF2-40B4-BE49-F238E27FC236}">
                <a16:creationId xmlns:a16="http://schemas.microsoft.com/office/drawing/2014/main" id="{6A2702BC-6C0F-E259-8603-0795F5CB8226}"/>
              </a:ext>
            </a:extLst>
          </p:cNvPr>
          <p:cNvSpPr txBox="1">
            <a:spLocks/>
          </p:cNvSpPr>
          <p:nvPr/>
        </p:nvSpPr>
        <p:spPr>
          <a:xfrm>
            <a:off x="5622163" y="2860694"/>
            <a:ext cx="5474418" cy="393485"/>
          </a:xfrm>
          <a:prstGeom prst="rect">
            <a:avLst/>
          </a:prstGeom>
        </p:spPr>
        <p:txBody>
          <a:bodyPr vert="horz" lIns="0" tIns="0" rIns="0" bIns="0" rtlCol="0">
            <a:noAutofit/>
          </a:bodyPr>
          <a:lstStyle>
            <a:lvl1pPr marL="201168" indent="-201168" algn="l" defTabSz="914377" rtl="0" eaLnBrk="1" latinLnBrk="0" hangingPunct="1">
              <a:lnSpc>
                <a:spcPct val="100000"/>
              </a:lnSpc>
              <a:spcBef>
                <a:spcPts val="0"/>
              </a:spcBef>
              <a:spcAft>
                <a:spcPts val="600"/>
              </a:spcAft>
              <a:buClr>
                <a:schemeClr val="accent4"/>
              </a:buClr>
              <a:buFont typeface="Arial" panose="020B0604020202020204" pitchFamily="34" charset="0"/>
              <a:buChar char="•"/>
              <a:defRPr sz="2000" b="0" i="0" kern="1200">
                <a:solidFill>
                  <a:srgbClr val="000000"/>
                </a:solidFill>
                <a:latin typeface="+mn-lt"/>
                <a:ea typeface="Verdana" panose="020B0604030504040204" pitchFamily="34" charset="0"/>
                <a:cs typeface="Arial" panose="020B0604020202020204" pitchFamily="34" charset="0"/>
              </a:defRPr>
            </a:lvl1pPr>
            <a:lvl2pPr marL="420624" indent="-182880" algn="l" defTabSz="914377" rtl="0" eaLnBrk="1" latinLnBrk="0" hangingPunct="1">
              <a:lnSpc>
                <a:spcPct val="100000"/>
              </a:lnSpc>
              <a:spcBef>
                <a:spcPts val="0"/>
              </a:spcBef>
              <a:spcAft>
                <a:spcPts val="600"/>
              </a:spcAft>
              <a:buClr>
                <a:schemeClr val="accent4"/>
              </a:buClr>
              <a:buFont typeface="Arial" panose="020B0604020202020204" pitchFamily="34" charset="0"/>
              <a:buChar char="–"/>
              <a:defRPr sz="1800" b="0" i="0" kern="1200">
                <a:solidFill>
                  <a:srgbClr val="000000"/>
                </a:solidFill>
                <a:latin typeface="+mn-lt"/>
                <a:ea typeface="Verdana" panose="020B0604030504040204" pitchFamily="34" charset="0"/>
                <a:cs typeface="Arial" panose="020B0604020202020204" pitchFamily="34" charset="0"/>
              </a:defRPr>
            </a:lvl2pPr>
            <a:lvl3pPr marL="612648" indent="-182880" algn="l" defTabSz="914377" rtl="0" eaLnBrk="1" latinLnBrk="0" hangingPunct="1">
              <a:lnSpc>
                <a:spcPct val="100000"/>
              </a:lnSpc>
              <a:spcBef>
                <a:spcPts val="0"/>
              </a:spcBef>
              <a:spcAft>
                <a:spcPts val="600"/>
              </a:spcAft>
              <a:buClr>
                <a:schemeClr val="accent4"/>
              </a:buClr>
              <a:buFont typeface="Arial" panose="020B0604020202020204" pitchFamily="34" charset="0"/>
              <a:buChar char="•"/>
              <a:defRPr sz="1800" b="0" i="0" kern="1200">
                <a:solidFill>
                  <a:srgbClr val="000000"/>
                </a:solidFill>
                <a:latin typeface="+mn-lt"/>
                <a:ea typeface="Verdana" panose="020B0604030504040204" pitchFamily="34" charset="0"/>
                <a:cs typeface="Arial" panose="020B0604020202020204" pitchFamily="34" charset="0"/>
              </a:defRPr>
            </a:lvl3pPr>
            <a:lvl4pPr marL="822960" indent="-182880" algn="l" defTabSz="914377" rtl="0" eaLnBrk="1" latinLnBrk="0" hangingPunct="1">
              <a:lnSpc>
                <a:spcPct val="100000"/>
              </a:lnSpc>
              <a:spcBef>
                <a:spcPts val="0"/>
              </a:spcBef>
              <a:spcAft>
                <a:spcPts val="600"/>
              </a:spcAft>
              <a:buClr>
                <a:schemeClr val="accent4"/>
              </a:buClr>
              <a:buFont typeface="System Font Regular"/>
              <a:buChar char="–"/>
              <a:defRPr sz="1800" b="0" i="0" kern="1200">
                <a:solidFill>
                  <a:srgbClr val="000000"/>
                </a:solidFill>
                <a:latin typeface="+mn-lt"/>
                <a:ea typeface="Verdana" panose="020B0604030504040204" pitchFamily="34" charset="0"/>
                <a:cs typeface="Arial" panose="020B0604020202020204" pitchFamily="34" charset="0"/>
              </a:defRPr>
            </a:lvl4pPr>
            <a:lvl5pPr marL="999719" indent="-182880" algn="l" defTabSz="914377" rtl="0" eaLnBrk="1" latinLnBrk="0" hangingPunct="1">
              <a:lnSpc>
                <a:spcPct val="100000"/>
              </a:lnSpc>
              <a:spcBef>
                <a:spcPts val="0"/>
              </a:spcBef>
              <a:spcAft>
                <a:spcPts val="600"/>
              </a:spcAft>
              <a:buClr>
                <a:schemeClr val="accent4"/>
              </a:buClr>
              <a:buFont typeface="Arial" panose="020B0604020202020204" pitchFamily="34" charset="0"/>
              <a:buChar char="•"/>
              <a:defRPr sz="1800" b="0" i="0" kern="1200">
                <a:solidFill>
                  <a:srgbClr val="000000"/>
                </a:solidFill>
                <a:latin typeface="+mn-lt"/>
                <a:ea typeface="Verdana" panose="020B0604030504040204" pitchFamily="34" charset="0"/>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r>
              <a:rPr lang="en-US" sz="2400" dirty="0"/>
              <a:t>Unnecessary ASM changes </a:t>
            </a:r>
            <a:r>
              <a:rPr lang="en-US" sz="2400" u="sng" baseline="30000" dirty="0">
                <a:hlinkClick r:id="rId5"/>
              </a:rPr>
              <a:t>13</a:t>
            </a:r>
            <a:r>
              <a:rPr lang="en-US" sz="2400" dirty="0"/>
              <a:t>​</a:t>
            </a:r>
            <a:endParaRPr lang="en-US" dirty="0"/>
          </a:p>
        </p:txBody>
      </p:sp>
      <p:sp>
        <p:nvSpPr>
          <p:cNvPr id="15" name="Text Placeholder 2">
            <a:extLst>
              <a:ext uri="{FF2B5EF4-FFF2-40B4-BE49-F238E27FC236}">
                <a16:creationId xmlns:a16="http://schemas.microsoft.com/office/drawing/2014/main" id="{3EBF887C-5534-A211-D71C-D83858519A0A}"/>
              </a:ext>
            </a:extLst>
          </p:cNvPr>
          <p:cNvSpPr txBox="1">
            <a:spLocks/>
          </p:cNvSpPr>
          <p:nvPr/>
        </p:nvSpPr>
        <p:spPr>
          <a:xfrm>
            <a:off x="5622163" y="3410282"/>
            <a:ext cx="5474418" cy="352316"/>
          </a:xfrm>
          <a:prstGeom prst="rect">
            <a:avLst/>
          </a:prstGeom>
        </p:spPr>
        <p:txBody>
          <a:bodyPr vert="horz" lIns="0" tIns="0" rIns="0" bIns="0" rtlCol="0">
            <a:noAutofit/>
          </a:bodyPr>
          <a:lstStyle>
            <a:lvl1pPr marL="201168" indent="-201168" algn="l" defTabSz="914377" rtl="0" eaLnBrk="1" latinLnBrk="0" hangingPunct="1">
              <a:lnSpc>
                <a:spcPct val="100000"/>
              </a:lnSpc>
              <a:spcBef>
                <a:spcPts val="0"/>
              </a:spcBef>
              <a:spcAft>
                <a:spcPts val="600"/>
              </a:spcAft>
              <a:buClr>
                <a:schemeClr val="accent4"/>
              </a:buClr>
              <a:buFont typeface="Arial" panose="020B0604020202020204" pitchFamily="34" charset="0"/>
              <a:buChar char="•"/>
              <a:defRPr sz="2000" b="0" i="0" kern="1200">
                <a:solidFill>
                  <a:srgbClr val="000000"/>
                </a:solidFill>
                <a:latin typeface="+mn-lt"/>
                <a:ea typeface="Verdana" panose="020B0604030504040204" pitchFamily="34" charset="0"/>
                <a:cs typeface="Arial" panose="020B0604020202020204" pitchFamily="34" charset="0"/>
              </a:defRPr>
            </a:lvl1pPr>
            <a:lvl2pPr marL="420624" indent="-182880" algn="l" defTabSz="914377" rtl="0" eaLnBrk="1" latinLnBrk="0" hangingPunct="1">
              <a:lnSpc>
                <a:spcPct val="100000"/>
              </a:lnSpc>
              <a:spcBef>
                <a:spcPts val="0"/>
              </a:spcBef>
              <a:spcAft>
                <a:spcPts val="600"/>
              </a:spcAft>
              <a:buClr>
                <a:schemeClr val="accent4"/>
              </a:buClr>
              <a:buFont typeface="Arial" panose="020B0604020202020204" pitchFamily="34" charset="0"/>
              <a:buChar char="–"/>
              <a:defRPr sz="1800" b="0" i="0" kern="1200">
                <a:solidFill>
                  <a:srgbClr val="000000"/>
                </a:solidFill>
                <a:latin typeface="+mn-lt"/>
                <a:ea typeface="Verdana" panose="020B0604030504040204" pitchFamily="34" charset="0"/>
                <a:cs typeface="Arial" panose="020B0604020202020204" pitchFamily="34" charset="0"/>
              </a:defRPr>
            </a:lvl2pPr>
            <a:lvl3pPr marL="612648" indent="-182880" algn="l" defTabSz="914377" rtl="0" eaLnBrk="1" latinLnBrk="0" hangingPunct="1">
              <a:lnSpc>
                <a:spcPct val="100000"/>
              </a:lnSpc>
              <a:spcBef>
                <a:spcPts val="0"/>
              </a:spcBef>
              <a:spcAft>
                <a:spcPts val="600"/>
              </a:spcAft>
              <a:buClr>
                <a:schemeClr val="accent4"/>
              </a:buClr>
              <a:buFont typeface="Arial" panose="020B0604020202020204" pitchFamily="34" charset="0"/>
              <a:buChar char="•"/>
              <a:defRPr sz="1800" b="0" i="0" kern="1200">
                <a:solidFill>
                  <a:srgbClr val="000000"/>
                </a:solidFill>
                <a:latin typeface="+mn-lt"/>
                <a:ea typeface="Verdana" panose="020B0604030504040204" pitchFamily="34" charset="0"/>
                <a:cs typeface="Arial" panose="020B0604020202020204" pitchFamily="34" charset="0"/>
              </a:defRPr>
            </a:lvl3pPr>
            <a:lvl4pPr marL="822960" indent="-182880" algn="l" defTabSz="914377" rtl="0" eaLnBrk="1" latinLnBrk="0" hangingPunct="1">
              <a:lnSpc>
                <a:spcPct val="100000"/>
              </a:lnSpc>
              <a:spcBef>
                <a:spcPts val="0"/>
              </a:spcBef>
              <a:spcAft>
                <a:spcPts val="600"/>
              </a:spcAft>
              <a:buClr>
                <a:schemeClr val="accent4"/>
              </a:buClr>
              <a:buFont typeface="System Font Regular"/>
              <a:buChar char="–"/>
              <a:defRPr sz="1800" b="0" i="0" kern="1200">
                <a:solidFill>
                  <a:srgbClr val="000000"/>
                </a:solidFill>
                <a:latin typeface="+mn-lt"/>
                <a:ea typeface="Verdana" panose="020B0604030504040204" pitchFamily="34" charset="0"/>
                <a:cs typeface="Arial" panose="020B0604020202020204" pitchFamily="34" charset="0"/>
              </a:defRPr>
            </a:lvl4pPr>
            <a:lvl5pPr marL="999719" indent="-182880" algn="l" defTabSz="914377" rtl="0" eaLnBrk="1" latinLnBrk="0" hangingPunct="1">
              <a:lnSpc>
                <a:spcPct val="100000"/>
              </a:lnSpc>
              <a:spcBef>
                <a:spcPts val="0"/>
              </a:spcBef>
              <a:spcAft>
                <a:spcPts val="600"/>
              </a:spcAft>
              <a:buClr>
                <a:schemeClr val="accent4"/>
              </a:buClr>
              <a:buFont typeface="Arial" panose="020B0604020202020204" pitchFamily="34" charset="0"/>
              <a:buChar char="•"/>
              <a:defRPr sz="1800" b="0" i="0" kern="1200">
                <a:solidFill>
                  <a:srgbClr val="000000"/>
                </a:solidFill>
                <a:latin typeface="+mn-lt"/>
                <a:ea typeface="Verdana" panose="020B0604030504040204" pitchFamily="34" charset="0"/>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Higher healthcare costs </a:t>
            </a:r>
            <a:r>
              <a:rPr lang="en-US" sz="2400" u="sng" baseline="30000" dirty="0">
                <a:hlinkClick r:id="rId6"/>
              </a:rPr>
              <a:t>14</a:t>
            </a:r>
            <a:endParaRPr lang="en-US" sz="2400" u="sng" baseline="30000" dirty="0"/>
          </a:p>
        </p:txBody>
      </p:sp>
      <p:sp>
        <p:nvSpPr>
          <p:cNvPr id="17" name="Text Placeholder 2">
            <a:extLst>
              <a:ext uri="{FF2B5EF4-FFF2-40B4-BE49-F238E27FC236}">
                <a16:creationId xmlns:a16="http://schemas.microsoft.com/office/drawing/2014/main" id="{E5A3072B-75B1-C823-AFE1-939310FA6610}"/>
              </a:ext>
            </a:extLst>
          </p:cNvPr>
          <p:cNvSpPr txBox="1">
            <a:spLocks/>
          </p:cNvSpPr>
          <p:nvPr/>
        </p:nvSpPr>
        <p:spPr>
          <a:xfrm>
            <a:off x="5622163" y="3959868"/>
            <a:ext cx="5474418" cy="372333"/>
          </a:xfrm>
          <a:prstGeom prst="rect">
            <a:avLst/>
          </a:prstGeom>
        </p:spPr>
        <p:txBody>
          <a:bodyPr vert="horz" lIns="0" tIns="0" rIns="0" bIns="0" rtlCol="0">
            <a:noAutofit/>
          </a:bodyPr>
          <a:lstStyle>
            <a:lvl1pPr marL="201168" indent="-201168" algn="l" defTabSz="914377" rtl="0" eaLnBrk="1" latinLnBrk="0" hangingPunct="1">
              <a:lnSpc>
                <a:spcPct val="100000"/>
              </a:lnSpc>
              <a:spcBef>
                <a:spcPts val="0"/>
              </a:spcBef>
              <a:spcAft>
                <a:spcPts val="600"/>
              </a:spcAft>
              <a:buClr>
                <a:schemeClr val="accent4"/>
              </a:buClr>
              <a:buFont typeface="Arial" panose="020B0604020202020204" pitchFamily="34" charset="0"/>
              <a:buChar char="•"/>
              <a:defRPr sz="2000" b="0" i="0" kern="1200">
                <a:solidFill>
                  <a:srgbClr val="000000"/>
                </a:solidFill>
                <a:latin typeface="+mn-lt"/>
                <a:ea typeface="Verdana" panose="020B0604030504040204" pitchFamily="34" charset="0"/>
                <a:cs typeface="Arial" panose="020B0604020202020204" pitchFamily="34" charset="0"/>
              </a:defRPr>
            </a:lvl1pPr>
            <a:lvl2pPr marL="420624" indent="-182880" algn="l" defTabSz="914377" rtl="0" eaLnBrk="1" latinLnBrk="0" hangingPunct="1">
              <a:lnSpc>
                <a:spcPct val="100000"/>
              </a:lnSpc>
              <a:spcBef>
                <a:spcPts val="0"/>
              </a:spcBef>
              <a:spcAft>
                <a:spcPts val="600"/>
              </a:spcAft>
              <a:buClr>
                <a:schemeClr val="accent4"/>
              </a:buClr>
              <a:buFont typeface="Arial" panose="020B0604020202020204" pitchFamily="34" charset="0"/>
              <a:buChar char="–"/>
              <a:defRPr sz="1800" b="0" i="0" kern="1200">
                <a:solidFill>
                  <a:srgbClr val="000000"/>
                </a:solidFill>
                <a:latin typeface="+mn-lt"/>
                <a:ea typeface="Verdana" panose="020B0604030504040204" pitchFamily="34" charset="0"/>
                <a:cs typeface="Arial" panose="020B0604020202020204" pitchFamily="34" charset="0"/>
              </a:defRPr>
            </a:lvl2pPr>
            <a:lvl3pPr marL="612648" indent="-182880" algn="l" defTabSz="914377" rtl="0" eaLnBrk="1" latinLnBrk="0" hangingPunct="1">
              <a:lnSpc>
                <a:spcPct val="100000"/>
              </a:lnSpc>
              <a:spcBef>
                <a:spcPts val="0"/>
              </a:spcBef>
              <a:spcAft>
                <a:spcPts val="600"/>
              </a:spcAft>
              <a:buClr>
                <a:schemeClr val="accent4"/>
              </a:buClr>
              <a:buFont typeface="Arial" panose="020B0604020202020204" pitchFamily="34" charset="0"/>
              <a:buChar char="•"/>
              <a:defRPr sz="1800" b="0" i="0" kern="1200">
                <a:solidFill>
                  <a:srgbClr val="000000"/>
                </a:solidFill>
                <a:latin typeface="+mn-lt"/>
                <a:ea typeface="Verdana" panose="020B0604030504040204" pitchFamily="34" charset="0"/>
                <a:cs typeface="Arial" panose="020B0604020202020204" pitchFamily="34" charset="0"/>
              </a:defRPr>
            </a:lvl3pPr>
            <a:lvl4pPr marL="822960" indent="-182880" algn="l" defTabSz="914377" rtl="0" eaLnBrk="1" latinLnBrk="0" hangingPunct="1">
              <a:lnSpc>
                <a:spcPct val="100000"/>
              </a:lnSpc>
              <a:spcBef>
                <a:spcPts val="0"/>
              </a:spcBef>
              <a:spcAft>
                <a:spcPts val="600"/>
              </a:spcAft>
              <a:buClr>
                <a:schemeClr val="accent4"/>
              </a:buClr>
              <a:buFont typeface="System Font Regular"/>
              <a:buChar char="–"/>
              <a:defRPr sz="1800" b="0" i="0" kern="1200">
                <a:solidFill>
                  <a:srgbClr val="000000"/>
                </a:solidFill>
                <a:latin typeface="+mn-lt"/>
                <a:ea typeface="Verdana" panose="020B0604030504040204" pitchFamily="34" charset="0"/>
                <a:cs typeface="Arial" panose="020B0604020202020204" pitchFamily="34" charset="0"/>
              </a:defRPr>
            </a:lvl4pPr>
            <a:lvl5pPr marL="999719" indent="-182880" algn="l" defTabSz="914377" rtl="0" eaLnBrk="1" latinLnBrk="0" hangingPunct="1">
              <a:lnSpc>
                <a:spcPct val="100000"/>
              </a:lnSpc>
              <a:spcBef>
                <a:spcPts val="0"/>
              </a:spcBef>
              <a:spcAft>
                <a:spcPts val="600"/>
              </a:spcAft>
              <a:buClr>
                <a:schemeClr val="accent4"/>
              </a:buClr>
              <a:buFont typeface="Arial" panose="020B0604020202020204" pitchFamily="34" charset="0"/>
              <a:buChar char="•"/>
              <a:defRPr sz="1800" b="0" i="0" kern="1200">
                <a:solidFill>
                  <a:srgbClr val="000000"/>
                </a:solidFill>
                <a:latin typeface="+mn-lt"/>
                <a:ea typeface="Verdana" panose="020B0604030504040204" pitchFamily="34" charset="0"/>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r>
              <a:rPr lang="en-US" sz="2400" dirty="0"/>
              <a:t>Higher healthcare utilization </a:t>
            </a:r>
            <a:r>
              <a:rPr lang="en-US" sz="2400" u="sng" baseline="30000" dirty="0">
                <a:hlinkClick r:id="rId6"/>
              </a:rPr>
              <a:t>14-16</a:t>
            </a:r>
            <a:r>
              <a:rPr lang="en-US" sz="2400" baseline="30000" dirty="0"/>
              <a:t>​</a:t>
            </a:r>
            <a:endParaRPr lang="en-US" baseline="30000" dirty="0"/>
          </a:p>
        </p:txBody>
      </p:sp>
      <p:sp>
        <p:nvSpPr>
          <p:cNvPr id="18" name="Text Placeholder 2">
            <a:extLst>
              <a:ext uri="{FF2B5EF4-FFF2-40B4-BE49-F238E27FC236}">
                <a16:creationId xmlns:a16="http://schemas.microsoft.com/office/drawing/2014/main" id="{EF50AC81-874D-A136-488F-8281A4CEB099}"/>
              </a:ext>
            </a:extLst>
          </p:cNvPr>
          <p:cNvSpPr txBox="1">
            <a:spLocks/>
          </p:cNvSpPr>
          <p:nvPr/>
        </p:nvSpPr>
        <p:spPr>
          <a:xfrm>
            <a:off x="5622163" y="4512355"/>
            <a:ext cx="5474418" cy="376329"/>
          </a:xfrm>
          <a:prstGeom prst="rect">
            <a:avLst/>
          </a:prstGeom>
        </p:spPr>
        <p:txBody>
          <a:bodyPr vert="horz" lIns="0" tIns="0" rIns="0" bIns="0" rtlCol="0">
            <a:noAutofit/>
          </a:bodyPr>
          <a:lstStyle>
            <a:lvl1pPr marL="201168" indent="-201168" algn="l" defTabSz="914377" rtl="0" eaLnBrk="1" latinLnBrk="0" hangingPunct="1">
              <a:lnSpc>
                <a:spcPct val="100000"/>
              </a:lnSpc>
              <a:spcBef>
                <a:spcPts val="0"/>
              </a:spcBef>
              <a:spcAft>
                <a:spcPts val="600"/>
              </a:spcAft>
              <a:buClr>
                <a:schemeClr val="accent4"/>
              </a:buClr>
              <a:buFont typeface="Arial" panose="020B0604020202020204" pitchFamily="34" charset="0"/>
              <a:buChar char="•"/>
              <a:defRPr sz="2000" b="0" i="0" kern="1200">
                <a:solidFill>
                  <a:srgbClr val="000000"/>
                </a:solidFill>
                <a:latin typeface="+mn-lt"/>
                <a:ea typeface="Verdana" panose="020B0604030504040204" pitchFamily="34" charset="0"/>
                <a:cs typeface="Arial" panose="020B0604020202020204" pitchFamily="34" charset="0"/>
              </a:defRPr>
            </a:lvl1pPr>
            <a:lvl2pPr marL="420624" indent="-182880" algn="l" defTabSz="914377" rtl="0" eaLnBrk="1" latinLnBrk="0" hangingPunct="1">
              <a:lnSpc>
                <a:spcPct val="100000"/>
              </a:lnSpc>
              <a:spcBef>
                <a:spcPts val="0"/>
              </a:spcBef>
              <a:spcAft>
                <a:spcPts val="600"/>
              </a:spcAft>
              <a:buClr>
                <a:schemeClr val="accent4"/>
              </a:buClr>
              <a:buFont typeface="Arial" panose="020B0604020202020204" pitchFamily="34" charset="0"/>
              <a:buChar char="–"/>
              <a:defRPr sz="1800" b="0" i="0" kern="1200">
                <a:solidFill>
                  <a:srgbClr val="000000"/>
                </a:solidFill>
                <a:latin typeface="+mn-lt"/>
                <a:ea typeface="Verdana" panose="020B0604030504040204" pitchFamily="34" charset="0"/>
                <a:cs typeface="Arial" panose="020B0604020202020204" pitchFamily="34" charset="0"/>
              </a:defRPr>
            </a:lvl2pPr>
            <a:lvl3pPr marL="612648" indent="-182880" algn="l" defTabSz="914377" rtl="0" eaLnBrk="1" latinLnBrk="0" hangingPunct="1">
              <a:lnSpc>
                <a:spcPct val="100000"/>
              </a:lnSpc>
              <a:spcBef>
                <a:spcPts val="0"/>
              </a:spcBef>
              <a:spcAft>
                <a:spcPts val="600"/>
              </a:spcAft>
              <a:buClr>
                <a:schemeClr val="accent4"/>
              </a:buClr>
              <a:buFont typeface="Arial" panose="020B0604020202020204" pitchFamily="34" charset="0"/>
              <a:buChar char="•"/>
              <a:defRPr sz="1800" b="0" i="0" kern="1200">
                <a:solidFill>
                  <a:srgbClr val="000000"/>
                </a:solidFill>
                <a:latin typeface="+mn-lt"/>
                <a:ea typeface="Verdana" panose="020B0604030504040204" pitchFamily="34" charset="0"/>
                <a:cs typeface="Arial" panose="020B0604020202020204" pitchFamily="34" charset="0"/>
              </a:defRPr>
            </a:lvl3pPr>
            <a:lvl4pPr marL="822960" indent="-182880" algn="l" defTabSz="914377" rtl="0" eaLnBrk="1" latinLnBrk="0" hangingPunct="1">
              <a:lnSpc>
                <a:spcPct val="100000"/>
              </a:lnSpc>
              <a:spcBef>
                <a:spcPts val="0"/>
              </a:spcBef>
              <a:spcAft>
                <a:spcPts val="600"/>
              </a:spcAft>
              <a:buClr>
                <a:schemeClr val="accent4"/>
              </a:buClr>
              <a:buFont typeface="System Font Regular"/>
              <a:buChar char="–"/>
              <a:defRPr sz="1800" b="0" i="0" kern="1200">
                <a:solidFill>
                  <a:srgbClr val="000000"/>
                </a:solidFill>
                <a:latin typeface="+mn-lt"/>
                <a:ea typeface="Verdana" panose="020B0604030504040204" pitchFamily="34" charset="0"/>
                <a:cs typeface="Arial" panose="020B0604020202020204" pitchFamily="34" charset="0"/>
              </a:defRPr>
            </a:lvl4pPr>
            <a:lvl5pPr marL="999719" indent="-182880" algn="l" defTabSz="914377" rtl="0" eaLnBrk="1" latinLnBrk="0" hangingPunct="1">
              <a:lnSpc>
                <a:spcPct val="100000"/>
              </a:lnSpc>
              <a:spcBef>
                <a:spcPts val="0"/>
              </a:spcBef>
              <a:spcAft>
                <a:spcPts val="600"/>
              </a:spcAft>
              <a:buClr>
                <a:schemeClr val="accent4"/>
              </a:buClr>
              <a:buFont typeface="Arial" panose="020B0604020202020204" pitchFamily="34" charset="0"/>
              <a:buChar char="•"/>
              <a:defRPr sz="1800" b="0" i="0" kern="1200">
                <a:solidFill>
                  <a:srgbClr val="000000"/>
                </a:solidFill>
                <a:latin typeface="+mn-lt"/>
                <a:ea typeface="Verdana" panose="020B0604030504040204" pitchFamily="34" charset="0"/>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r>
              <a:rPr lang="en-US" sz="2400" dirty="0" err="1"/>
              <a:t>Pharmacoresistence</a:t>
            </a:r>
            <a:r>
              <a:rPr lang="en-US" sz="2400" dirty="0"/>
              <a:t> </a:t>
            </a:r>
            <a:r>
              <a:rPr lang="en-US" sz="2400" u="sng" baseline="30000" dirty="0">
                <a:hlinkClick r:id="rId7"/>
              </a:rPr>
              <a:t>17</a:t>
            </a:r>
            <a:r>
              <a:rPr lang="en-US" sz="2400" dirty="0"/>
              <a:t>​</a:t>
            </a:r>
          </a:p>
        </p:txBody>
      </p:sp>
      <p:sp>
        <p:nvSpPr>
          <p:cNvPr id="20" name="Text Placeholder 2">
            <a:extLst>
              <a:ext uri="{FF2B5EF4-FFF2-40B4-BE49-F238E27FC236}">
                <a16:creationId xmlns:a16="http://schemas.microsoft.com/office/drawing/2014/main" id="{A0563AE1-9738-AD93-458A-1CE926EFA217}"/>
              </a:ext>
            </a:extLst>
          </p:cNvPr>
          <p:cNvSpPr txBox="1">
            <a:spLocks/>
          </p:cNvSpPr>
          <p:nvPr/>
        </p:nvSpPr>
        <p:spPr>
          <a:xfrm>
            <a:off x="5622164" y="5064842"/>
            <a:ext cx="5474418" cy="393485"/>
          </a:xfrm>
          <a:prstGeom prst="rect">
            <a:avLst/>
          </a:prstGeom>
        </p:spPr>
        <p:txBody>
          <a:bodyPr vert="horz" lIns="0" tIns="0" rIns="0" bIns="0" rtlCol="0">
            <a:noAutofit/>
          </a:bodyPr>
          <a:lstStyle>
            <a:lvl1pPr marL="201168" indent="-201168" algn="l" defTabSz="914377" rtl="0" eaLnBrk="1" latinLnBrk="0" hangingPunct="1">
              <a:lnSpc>
                <a:spcPct val="100000"/>
              </a:lnSpc>
              <a:spcBef>
                <a:spcPts val="0"/>
              </a:spcBef>
              <a:spcAft>
                <a:spcPts val="600"/>
              </a:spcAft>
              <a:buClr>
                <a:schemeClr val="accent4"/>
              </a:buClr>
              <a:buFont typeface="Arial" panose="020B0604020202020204" pitchFamily="34" charset="0"/>
              <a:buChar char="•"/>
              <a:defRPr sz="2000" b="0" i="0" kern="1200">
                <a:solidFill>
                  <a:srgbClr val="000000"/>
                </a:solidFill>
                <a:latin typeface="+mn-lt"/>
                <a:ea typeface="Verdana" panose="020B0604030504040204" pitchFamily="34" charset="0"/>
                <a:cs typeface="Arial" panose="020B0604020202020204" pitchFamily="34" charset="0"/>
              </a:defRPr>
            </a:lvl1pPr>
            <a:lvl2pPr marL="420624" indent="-182880" algn="l" defTabSz="914377" rtl="0" eaLnBrk="1" latinLnBrk="0" hangingPunct="1">
              <a:lnSpc>
                <a:spcPct val="100000"/>
              </a:lnSpc>
              <a:spcBef>
                <a:spcPts val="0"/>
              </a:spcBef>
              <a:spcAft>
                <a:spcPts val="600"/>
              </a:spcAft>
              <a:buClr>
                <a:schemeClr val="accent4"/>
              </a:buClr>
              <a:buFont typeface="Arial" panose="020B0604020202020204" pitchFamily="34" charset="0"/>
              <a:buChar char="–"/>
              <a:defRPr sz="1800" b="0" i="0" kern="1200">
                <a:solidFill>
                  <a:srgbClr val="000000"/>
                </a:solidFill>
                <a:latin typeface="+mn-lt"/>
                <a:ea typeface="Verdana" panose="020B0604030504040204" pitchFamily="34" charset="0"/>
                <a:cs typeface="Arial" panose="020B0604020202020204" pitchFamily="34" charset="0"/>
              </a:defRPr>
            </a:lvl2pPr>
            <a:lvl3pPr marL="612648" indent="-182880" algn="l" defTabSz="914377" rtl="0" eaLnBrk="1" latinLnBrk="0" hangingPunct="1">
              <a:lnSpc>
                <a:spcPct val="100000"/>
              </a:lnSpc>
              <a:spcBef>
                <a:spcPts val="0"/>
              </a:spcBef>
              <a:spcAft>
                <a:spcPts val="600"/>
              </a:spcAft>
              <a:buClr>
                <a:schemeClr val="accent4"/>
              </a:buClr>
              <a:buFont typeface="Arial" panose="020B0604020202020204" pitchFamily="34" charset="0"/>
              <a:buChar char="•"/>
              <a:defRPr sz="1800" b="0" i="0" kern="1200">
                <a:solidFill>
                  <a:srgbClr val="000000"/>
                </a:solidFill>
                <a:latin typeface="+mn-lt"/>
                <a:ea typeface="Verdana" panose="020B0604030504040204" pitchFamily="34" charset="0"/>
                <a:cs typeface="Arial" panose="020B0604020202020204" pitchFamily="34" charset="0"/>
              </a:defRPr>
            </a:lvl3pPr>
            <a:lvl4pPr marL="822960" indent="-182880" algn="l" defTabSz="914377" rtl="0" eaLnBrk="1" latinLnBrk="0" hangingPunct="1">
              <a:lnSpc>
                <a:spcPct val="100000"/>
              </a:lnSpc>
              <a:spcBef>
                <a:spcPts val="0"/>
              </a:spcBef>
              <a:spcAft>
                <a:spcPts val="600"/>
              </a:spcAft>
              <a:buClr>
                <a:schemeClr val="accent4"/>
              </a:buClr>
              <a:buFont typeface="System Font Regular"/>
              <a:buChar char="–"/>
              <a:defRPr sz="1800" b="0" i="0" kern="1200">
                <a:solidFill>
                  <a:srgbClr val="000000"/>
                </a:solidFill>
                <a:latin typeface="+mn-lt"/>
                <a:ea typeface="Verdana" panose="020B0604030504040204" pitchFamily="34" charset="0"/>
                <a:cs typeface="Arial" panose="020B0604020202020204" pitchFamily="34" charset="0"/>
              </a:defRPr>
            </a:lvl4pPr>
            <a:lvl5pPr marL="999719" indent="-182880" algn="l" defTabSz="914377" rtl="0" eaLnBrk="1" latinLnBrk="0" hangingPunct="1">
              <a:lnSpc>
                <a:spcPct val="100000"/>
              </a:lnSpc>
              <a:spcBef>
                <a:spcPts val="0"/>
              </a:spcBef>
              <a:spcAft>
                <a:spcPts val="600"/>
              </a:spcAft>
              <a:buClr>
                <a:schemeClr val="accent4"/>
              </a:buClr>
              <a:buFont typeface="Arial" panose="020B0604020202020204" pitchFamily="34" charset="0"/>
              <a:buChar char="•"/>
              <a:defRPr sz="1800" b="0" i="0" kern="1200">
                <a:solidFill>
                  <a:srgbClr val="000000"/>
                </a:solidFill>
                <a:latin typeface="+mn-lt"/>
                <a:ea typeface="Verdana" panose="020B0604030504040204" pitchFamily="34" charset="0"/>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r>
              <a:rPr lang="en-US" sz="2400" dirty="0"/>
              <a:t>Death </a:t>
            </a:r>
            <a:r>
              <a:rPr lang="en-US" sz="2400" u="sng" baseline="30000" dirty="0">
                <a:hlinkClick r:id="rId8"/>
              </a:rPr>
              <a:t>5</a:t>
            </a:r>
            <a:r>
              <a:rPr lang="en-US" sz="2400" baseline="30000" dirty="0"/>
              <a:t>,</a:t>
            </a:r>
            <a:r>
              <a:rPr lang="en-US" sz="2400" u="sng" baseline="30000" dirty="0">
                <a:hlinkClick r:id="rId9"/>
              </a:rPr>
              <a:t>18</a:t>
            </a:r>
            <a:r>
              <a:rPr lang="en-US" sz="2400" u="sng" baseline="30000" dirty="0"/>
              <a:t> </a:t>
            </a:r>
            <a:r>
              <a:rPr lang="en-US" sz="2400" dirty="0"/>
              <a:t>/ Sudden unexpected death in persons with epilepsy </a:t>
            </a:r>
            <a:r>
              <a:rPr lang="en-US" sz="2400" u="sng" baseline="30000" dirty="0">
                <a:hlinkClick r:id="rId10"/>
              </a:rPr>
              <a:t>19</a:t>
            </a:r>
            <a:r>
              <a:rPr lang="en-US" sz="2400" baseline="30000" dirty="0"/>
              <a:t>​</a:t>
            </a:r>
            <a:endParaRPr lang="en-US" baseline="30000" dirty="0"/>
          </a:p>
        </p:txBody>
      </p:sp>
      <p:cxnSp>
        <p:nvCxnSpPr>
          <p:cNvPr id="27" name="Elbow Connector 26">
            <a:extLst>
              <a:ext uri="{FF2B5EF4-FFF2-40B4-BE49-F238E27FC236}">
                <a16:creationId xmlns:a16="http://schemas.microsoft.com/office/drawing/2014/main" id="{B140B8DB-FAB5-4F65-5422-A3B1EE894E6B}"/>
              </a:ext>
            </a:extLst>
          </p:cNvPr>
          <p:cNvCxnSpPr>
            <a:cxnSpLocks/>
            <a:stCxn id="5" idx="6"/>
            <a:endCxn id="12" idx="1"/>
          </p:cNvCxnSpPr>
          <p:nvPr/>
        </p:nvCxnSpPr>
        <p:spPr>
          <a:xfrm flipV="1">
            <a:off x="3753633" y="1943418"/>
            <a:ext cx="1868530" cy="1639026"/>
          </a:xfrm>
          <a:prstGeom prst="bentConnector3">
            <a:avLst/>
          </a:prstGeom>
          <a:ln w="12700"/>
        </p:spPr>
        <p:style>
          <a:lnRef idx="1">
            <a:schemeClr val="accent1"/>
          </a:lnRef>
          <a:fillRef idx="0">
            <a:schemeClr val="accent1"/>
          </a:fillRef>
          <a:effectRef idx="0">
            <a:schemeClr val="accent1"/>
          </a:effectRef>
          <a:fontRef idx="minor">
            <a:schemeClr val="tx1"/>
          </a:fontRef>
        </p:style>
      </p:cxnSp>
      <p:cxnSp>
        <p:nvCxnSpPr>
          <p:cNvPr id="37" name="Elbow Connector 36">
            <a:extLst>
              <a:ext uri="{FF2B5EF4-FFF2-40B4-BE49-F238E27FC236}">
                <a16:creationId xmlns:a16="http://schemas.microsoft.com/office/drawing/2014/main" id="{EFF663F9-8776-3BDC-5964-27E4EA69A260}"/>
              </a:ext>
            </a:extLst>
          </p:cNvPr>
          <p:cNvCxnSpPr>
            <a:cxnSpLocks/>
            <a:stCxn id="5" idx="6"/>
            <a:endCxn id="13" idx="1"/>
          </p:cNvCxnSpPr>
          <p:nvPr/>
        </p:nvCxnSpPr>
        <p:spPr>
          <a:xfrm flipV="1">
            <a:off x="3753633" y="2493005"/>
            <a:ext cx="1868530" cy="1089439"/>
          </a:xfrm>
          <a:prstGeom prst="bentConnector3">
            <a:avLst/>
          </a:prstGeom>
          <a:ln w="12700"/>
        </p:spPr>
        <p:style>
          <a:lnRef idx="1">
            <a:schemeClr val="accent1"/>
          </a:lnRef>
          <a:fillRef idx="0">
            <a:schemeClr val="accent1"/>
          </a:fillRef>
          <a:effectRef idx="0">
            <a:schemeClr val="accent1"/>
          </a:effectRef>
          <a:fontRef idx="minor">
            <a:schemeClr val="tx1"/>
          </a:fontRef>
        </p:style>
      </p:cxnSp>
      <p:cxnSp>
        <p:nvCxnSpPr>
          <p:cNvPr id="41" name="Elbow Connector 40">
            <a:extLst>
              <a:ext uri="{FF2B5EF4-FFF2-40B4-BE49-F238E27FC236}">
                <a16:creationId xmlns:a16="http://schemas.microsoft.com/office/drawing/2014/main" id="{732BF480-158C-F16F-9FE5-8B3BABD06C86}"/>
              </a:ext>
            </a:extLst>
          </p:cNvPr>
          <p:cNvCxnSpPr>
            <a:cxnSpLocks/>
            <a:stCxn id="5" idx="6"/>
            <a:endCxn id="14" idx="1"/>
          </p:cNvCxnSpPr>
          <p:nvPr/>
        </p:nvCxnSpPr>
        <p:spPr>
          <a:xfrm flipV="1">
            <a:off x="3753633" y="3057437"/>
            <a:ext cx="1868530" cy="525007"/>
          </a:xfrm>
          <a:prstGeom prst="bentConnector3">
            <a:avLst/>
          </a:prstGeom>
          <a:ln w="12700"/>
        </p:spPr>
        <p:style>
          <a:lnRef idx="1">
            <a:schemeClr val="accent1"/>
          </a:lnRef>
          <a:fillRef idx="0">
            <a:schemeClr val="accent1"/>
          </a:fillRef>
          <a:effectRef idx="0">
            <a:schemeClr val="accent1"/>
          </a:effectRef>
          <a:fontRef idx="minor">
            <a:schemeClr val="tx1"/>
          </a:fontRef>
        </p:style>
      </p:cxnSp>
      <p:cxnSp>
        <p:nvCxnSpPr>
          <p:cNvPr id="45" name="Elbow Connector 44">
            <a:extLst>
              <a:ext uri="{FF2B5EF4-FFF2-40B4-BE49-F238E27FC236}">
                <a16:creationId xmlns:a16="http://schemas.microsoft.com/office/drawing/2014/main" id="{1C1EE40B-1CBB-3863-AC84-BFEAA3501B06}"/>
              </a:ext>
            </a:extLst>
          </p:cNvPr>
          <p:cNvCxnSpPr>
            <a:cxnSpLocks/>
            <a:stCxn id="5" idx="6"/>
            <a:endCxn id="15" idx="1"/>
          </p:cNvCxnSpPr>
          <p:nvPr/>
        </p:nvCxnSpPr>
        <p:spPr>
          <a:xfrm>
            <a:off x="3753633" y="3582444"/>
            <a:ext cx="1868530" cy="3996"/>
          </a:xfrm>
          <a:prstGeom prst="bentConnector3">
            <a:avLst/>
          </a:prstGeom>
          <a:ln w="12700"/>
        </p:spPr>
        <p:style>
          <a:lnRef idx="1">
            <a:schemeClr val="accent1"/>
          </a:lnRef>
          <a:fillRef idx="0">
            <a:schemeClr val="accent1"/>
          </a:fillRef>
          <a:effectRef idx="0">
            <a:schemeClr val="accent1"/>
          </a:effectRef>
          <a:fontRef idx="minor">
            <a:schemeClr val="tx1"/>
          </a:fontRef>
        </p:style>
      </p:cxnSp>
      <p:cxnSp>
        <p:nvCxnSpPr>
          <p:cNvPr id="50" name="Elbow Connector 49">
            <a:extLst>
              <a:ext uri="{FF2B5EF4-FFF2-40B4-BE49-F238E27FC236}">
                <a16:creationId xmlns:a16="http://schemas.microsoft.com/office/drawing/2014/main" id="{9E9739B4-2FDB-DD3E-2975-87222B4C2920}"/>
              </a:ext>
            </a:extLst>
          </p:cNvPr>
          <p:cNvCxnSpPr>
            <a:cxnSpLocks/>
            <a:stCxn id="5" idx="6"/>
            <a:endCxn id="17" idx="1"/>
          </p:cNvCxnSpPr>
          <p:nvPr/>
        </p:nvCxnSpPr>
        <p:spPr>
          <a:xfrm>
            <a:off x="3753633" y="3582444"/>
            <a:ext cx="1868530" cy="563591"/>
          </a:xfrm>
          <a:prstGeom prst="bentConnector3">
            <a:avLst/>
          </a:prstGeom>
          <a:ln w="12700"/>
        </p:spPr>
        <p:style>
          <a:lnRef idx="1">
            <a:schemeClr val="accent1"/>
          </a:lnRef>
          <a:fillRef idx="0">
            <a:schemeClr val="accent1"/>
          </a:fillRef>
          <a:effectRef idx="0">
            <a:schemeClr val="accent1"/>
          </a:effectRef>
          <a:fontRef idx="minor">
            <a:schemeClr val="tx1"/>
          </a:fontRef>
        </p:style>
      </p:cxnSp>
      <p:cxnSp>
        <p:nvCxnSpPr>
          <p:cNvPr id="54" name="Elbow Connector 53">
            <a:extLst>
              <a:ext uri="{FF2B5EF4-FFF2-40B4-BE49-F238E27FC236}">
                <a16:creationId xmlns:a16="http://schemas.microsoft.com/office/drawing/2014/main" id="{4D13344F-E3F2-B8EF-D6CB-D17BE75CDC51}"/>
              </a:ext>
            </a:extLst>
          </p:cNvPr>
          <p:cNvCxnSpPr>
            <a:cxnSpLocks/>
            <a:endCxn id="18" idx="1"/>
          </p:cNvCxnSpPr>
          <p:nvPr/>
        </p:nvCxnSpPr>
        <p:spPr>
          <a:xfrm>
            <a:off x="3753633" y="3582444"/>
            <a:ext cx="1868530" cy="1118076"/>
          </a:xfrm>
          <a:prstGeom prst="bentConnector3">
            <a:avLst/>
          </a:prstGeom>
          <a:ln w="12700"/>
        </p:spPr>
        <p:style>
          <a:lnRef idx="1">
            <a:schemeClr val="accent1"/>
          </a:lnRef>
          <a:fillRef idx="0">
            <a:schemeClr val="accent1"/>
          </a:fillRef>
          <a:effectRef idx="0">
            <a:schemeClr val="accent1"/>
          </a:effectRef>
          <a:fontRef idx="minor">
            <a:schemeClr val="tx1"/>
          </a:fontRef>
        </p:style>
      </p:cxnSp>
      <p:cxnSp>
        <p:nvCxnSpPr>
          <p:cNvPr id="58" name="Elbow Connector 57">
            <a:extLst>
              <a:ext uri="{FF2B5EF4-FFF2-40B4-BE49-F238E27FC236}">
                <a16:creationId xmlns:a16="http://schemas.microsoft.com/office/drawing/2014/main" id="{BF3C3B59-0022-790B-F83A-D855336FA18A}"/>
              </a:ext>
            </a:extLst>
          </p:cNvPr>
          <p:cNvCxnSpPr>
            <a:cxnSpLocks/>
            <a:stCxn id="5" idx="6"/>
            <a:endCxn id="20" idx="1"/>
          </p:cNvCxnSpPr>
          <p:nvPr/>
        </p:nvCxnSpPr>
        <p:spPr>
          <a:xfrm>
            <a:off x="3753633" y="3582444"/>
            <a:ext cx="1868531" cy="1679141"/>
          </a:xfrm>
          <a:prstGeom prst="bentConnector3">
            <a:avLst/>
          </a:prstGeom>
          <a:ln w="127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2589350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left)">
                                      <p:cBhvr>
                                        <p:cTn id="7" dur="500"/>
                                        <p:tgtEl>
                                          <p:spTgt spid="27"/>
                                        </p:tgtEl>
                                      </p:cBhvr>
                                    </p:animEffect>
                                  </p:childTnLst>
                                </p:cTn>
                              </p:par>
                              <p:par>
                                <p:cTn id="8" presetID="1" presetClass="entr" presetSubtype="0" fill="hold" grpId="0" nodeType="withEffect">
                                  <p:stCondLst>
                                    <p:cond delay="500"/>
                                  </p:stCondLst>
                                  <p:childTnLst>
                                    <p:set>
                                      <p:cBhvr>
                                        <p:cTn id="9" dur="1" fill="hold">
                                          <p:stCondLst>
                                            <p:cond delay="0"/>
                                          </p:stCondLst>
                                        </p:cTn>
                                        <p:tgtEl>
                                          <p:spTgt spid="12"/>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nodeType="clickEffect">
                                  <p:stCondLst>
                                    <p:cond delay="0"/>
                                  </p:stCondLst>
                                  <p:childTnLst>
                                    <p:set>
                                      <p:cBhvr>
                                        <p:cTn id="13" dur="1" fill="hold">
                                          <p:stCondLst>
                                            <p:cond delay="0"/>
                                          </p:stCondLst>
                                        </p:cTn>
                                        <p:tgtEl>
                                          <p:spTgt spid="37"/>
                                        </p:tgtEl>
                                        <p:attrNameLst>
                                          <p:attrName>style.visibility</p:attrName>
                                        </p:attrNameLst>
                                      </p:cBhvr>
                                      <p:to>
                                        <p:strVal val="visible"/>
                                      </p:to>
                                    </p:set>
                                    <p:animEffect transition="in" filter="wipe(left)">
                                      <p:cBhvr>
                                        <p:cTn id="14" dur="500"/>
                                        <p:tgtEl>
                                          <p:spTgt spid="37"/>
                                        </p:tgtEl>
                                      </p:cBhvr>
                                    </p:animEffect>
                                  </p:childTnLst>
                                </p:cTn>
                              </p:par>
                              <p:par>
                                <p:cTn id="15" presetID="1" presetClass="entr" presetSubtype="0" fill="hold" grpId="0" nodeType="withEffect">
                                  <p:stCondLst>
                                    <p:cond delay="50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41"/>
                                        </p:tgtEl>
                                        <p:attrNameLst>
                                          <p:attrName>style.visibility</p:attrName>
                                        </p:attrNameLst>
                                      </p:cBhvr>
                                      <p:to>
                                        <p:strVal val="visible"/>
                                      </p:to>
                                    </p:set>
                                    <p:animEffect transition="in" filter="wipe(left)">
                                      <p:cBhvr>
                                        <p:cTn id="21" dur="500"/>
                                        <p:tgtEl>
                                          <p:spTgt spid="41"/>
                                        </p:tgtEl>
                                      </p:cBhvr>
                                    </p:animEffect>
                                  </p:childTnLst>
                                </p:cTn>
                              </p:par>
                              <p:par>
                                <p:cTn id="22" presetID="1" presetClass="entr" presetSubtype="0" fill="hold" grpId="0" nodeType="withEffect">
                                  <p:stCondLst>
                                    <p:cond delay="500"/>
                                  </p:stCondLst>
                                  <p:childTnLst>
                                    <p:set>
                                      <p:cBhvr>
                                        <p:cTn id="23" dur="1" fill="hold">
                                          <p:stCondLst>
                                            <p:cond delay="0"/>
                                          </p:stCondLst>
                                        </p:cTn>
                                        <p:tgtEl>
                                          <p:spTgt spid="14"/>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45"/>
                                        </p:tgtEl>
                                        <p:attrNameLst>
                                          <p:attrName>style.visibility</p:attrName>
                                        </p:attrNameLst>
                                      </p:cBhvr>
                                      <p:to>
                                        <p:strVal val="visible"/>
                                      </p:to>
                                    </p:set>
                                    <p:animEffect transition="in" filter="wipe(left)">
                                      <p:cBhvr>
                                        <p:cTn id="28" dur="500"/>
                                        <p:tgtEl>
                                          <p:spTgt spid="45"/>
                                        </p:tgtEl>
                                      </p:cBhvr>
                                    </p:animEffect>
                                  </p:childTnLst>
                                </p:cTn>
                              </p:par>
                              <p:par>
                                <p:cTn id="29" presetID="1" presetClass="entr" presetSubtype="0" fill="hold" grpId="0" nodeType="withEffect">
                                  <p:stCondLst>
                                    <p:cond delay="500"/>
                                  </p:stCondLst>
                                  <p:childTnLst>
                                    <p:set>
                                      <p:cBhvr>
                                        <p:cTn id="30" dur="1" fill="hold">
                                          <p:stCondLst>
                                            <p:cond delay="0"/>
                                          </p:stCondLst>
                                        </p:cTn>
                                        <p:tgtEl>
                                          <p:spTgt spid="1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50"/>
                                        </p:tgtEl>
                                        <p:attrNameLst>
                                          <p:attrName>style.visibility</p:attrName>
                                        </p:attrNameLst>
                                      </p:cBhvr>
                                      <p:to>
                                        <p:strVal val="visible"/>
                                      </p:to>
                                    </p:set>
                                    <p:animEffect transition="in" filter="wipe(left)">
                                      <p:cBhvr>
                                        <p:cTn id="35" dur="500"/>
                                        <p:tgtEl>
                                          <p:spTgt spid="50"/>
                                        </p:tgtEl>
                                      </p:cBhvr>
                                    </p:animEffect>
                                  </p:childTnLst>
                                </p:cTn>
                              </p:par>
                              <p:par>
                                <p:cTn id="36" presetID="1" presetClass="entr" presetSubtype="0" fill="hold" grpId="0" nodeType="withEffect">
                                  <p:stCondLst>
                                    <p:cond delay="500"/>
                                  </p:stCondLst>
                                  <p:childTnLst>
                                    <p:set>
                                      <p:cBhvr>
                                        <p:cTn id="37" dur="1" fill="hold">
                                          <p:stCondLst>
                                            <p:cond delay="0"/>
                                          </p:stCondLst>
                                        </p:cTn>
                                        <p:tgtEl>
                                          <p:spTgt spid="17"/>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54"/>
                                        </p:tgtEl>
                                        <p:attrNameLst>
                                          <p:attrName>style.visibility</p:attrName>
                                        </p:attrNameLst>
                                      </p:cBhvr>
                                      <p:to>
                                        <p:strVal val="visible"/>
                                      </p:to>
                                    </p:set>
                                    <p:animEffect transition="in" filter="wipe(left)">
                                      <p:cBhvr>
                                        <p:cTn id="42" dur="500"/>
                                        <p:tgtEl>
                                          <p:spTgt spid="54"/>
                                        </p:tgtEl>
                                      </p:cBhvr>
                                    </p:animEffect>
                                  </p:childTnLst>
                                </p:cTn>
                              </p:par>
                              <p:par>
                                <p:cTn id="43" presetID="1" presetClass="entr" presetSubtype="0" fill="hold" grpId="0" nodeType="withEffect">
                                  <p:stCondLst>
                                    <p:cond delay="500"/>
                                  </p:stCondLst>
                                  <p:childTnLst>
                                    <p:set>
                                      <p:cBhvr>
                                        <p:cTn id="44" dur="1" fill="hold">
                                          <p:stCondLst>
                                            <p:cond delay="0"/>
                                          </p:stCondLst>
                                        </p:cTn>
                                        <p:tgtEl>
                                          <p:spTgt spid="18"/>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nodeType="clickEffect">
                                  <p:stCondLst>
                                    <p:cond delay="0"/>
                                  </p:stCondLst>
                                  <p:childTnLst>
                                    <p:set>
                                      <p:cBhvr>
                                        <p:cTn id="48" dur="1" fill="hold">
                                          <p:stCondLst>
                                            <p:cond delay="0"/>
                                          </p:stCondLst>
                                        </p:cTn>
                                        <p:tgtEl>
                                          <p:spTgt spid="58"/>
                                        </p:tgtEl>
                                        <p:attrNameLst>
                                          <p:attrName>style.visibility</p:attrName>
                                        </p:attrNameLst>
                                      </p:cBhvr>
                                      <p:to>
                                        <p:strVal val="visible"/>
                                      </p:to>
                                    </p:set>
                                    <p:animEffect transition="in" filter="wipe(left)">
                                      <p:cBhvr>
                                        <p:cTn id="49" dur="500"/>
                                        <p:tgtEl>
                                          <p:spTgt spid="58"/>
                                        </p:tgtEl>
                                      </p:cBhvr>
                                    </p:animEffect>
                                  </p:childTnLst>
                                </p:cTn>
                              </p:par>
                              <p:par>
                                <p:cTn id="50" presetID="1" presetClass="entr" presetSubtype="0" fill="hold" grpId="0" nodeType="withEffect">
                                  <p:stCondLst>
                                    <p:cond delay="500"/>
                                  </p:stCondLst>
                                  <p:childTnLst>
                                    <p:set>
                                      <p:cBhvr>
                                        <p:cTn id="51"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5" grpId="0"/>
      <p:bldP spid="17" grpId="0"/>
      <p:bldP spid="18" grpId="0"/>
      <p:bldP spid="2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CAA650-2737-416F-0B8E-E1A0FE51318C}"/>
            </a:ext>
          </a:extLst>
        </p:cNvPr>
        <p:cNvGrpSpPr/>
        <p:nvPr/>
      </p:nvGrpSpPr>
      <p:grpSpPr>
        <a:xfrm>
          <a:off x="0" y="0"/>
          <a:ext cx="0" cy="0"/>
          <a:chOff x="0" y="0"/>
          <a:chExt cx="0" cy="0"/>
        </a:xfrm>
      </p:grpSpPr>
      <p:sp>
        <p:nvSpPr>
          <p:cNvPr id="16" name="Title Placeholder 1">
            <a:extLst>
              <a:ext uri="{FF2B5EF4-FFF2-40B4-BE49-F238E27FC236}">
                <a16:creationId xmlns:a16="http://schemas.microsoft.com/office/drawing/2014/main" id="{DDA1D9A3-8621-516A-FDA4-F59C01E65729}"/>
              </a:ext>
            </a:extLst>
          </p:cNvPr>
          <p:cNvSpPr txBox="1">
            <a:spLocks/>
          </p:cNvSpPr>
          <p:nvPr/>
        </p:nvSpPr>
        <p:spPr>
          <a:xfrm>
            <a:off x="743578" y="466627"/>
            <a:ext cx="10781882" cy="984251"/>
          </a:xfrm>
          <a:prstGeom prst="rect">
            <a:avLst/>
          </a:prstGeom>
        </p:spPr>
        <p:txBody>
          <a:bodyPr vert="horz" lIns="0" tIns="0" rIns="0" bIns="0" rtlCol="0" anchor="t">
            <a:noAutofit/>
          </a:bodyPr>
          <a:lstStyle>
            <a:lvl1pPr algn="l" defTabSz="914377" rtl="0" eaLnBrk="1" latinLnBrk="0" hangingPunct="1">
              <a:lnSpc>
                <a:spcPct val="100000"/>
              </a:lnSpc>
              <a:spcBef>
                <a:spcPct val="0"/>
              </a:spcBef>
              <a:buNone/>
              <a:defRPr sz="3200" b="0" i="0" kern="1200">
                <a:solidFill>
                  <a:schemeClr val="tx1"/>
                </a:solidFill>
                <a:latin typeface="+mj-lt"/>
                <a:ea typeface="Verdana" panose="020B0604030504040204" pitchFamily="34" charset="0"/>
                <a:cs typeface="Arial" panose="020B0604020202020204" pitchFamily="34" charset="0"/>
              </a:defRPr>
            </a:lvl1pPr>
          </a:lstStyle>
          <a:p>
            <a:r>
              <a:rPr lang="en-US" b="1" dirty="0">
                <a:solidFill>
                  <a:schemeClr val="tx2"/>
                </a:solidFill>
              </a:rPr>
              <a:t>How do you measure adherence? ​</a:t>
            </a:r>
            <a:endParaRPr lang="en-GB" sz="3600" b="1" dirty="0">
              <a:solidFill>
                <a:schemeClr val="tx2"/>
              </a:solidFill>
            </a:endParaRPr>
          </a:p>
        </p:txBody>
      </p:sp>
      <p:sp>
        <p:nvSpPr>
          <p:cNvPr id="4" name="Footer Placeholder 3">
            <a:extLst>
              <a:ext uri="{FF2B5EF4-FFF2-40B4-BE49-F238E27FC236}">
                <a16:creationId xmlns:a16="http://schemas.microsoft.com/office/drawing/2014/main" id="{55C84079-E4D6-AFFA-68A9-262CE9A7067D}"/>
              </a:ext>
            </a:extLst>
          </p:cNvPr>
          <p:cNvSpPr>
            <a:spLocks noGrp="1"/>
          </p:cNvSpPr>
          <p:nvPr>
            <p:ph type="ftr" sz="quarter" idx="3"/>
          </p:nvPr>
        </p:nvSpPr>
        <p:spPr/>
        <p:txBody>
          <a:bodyPr/>
          <a:lstStyle/>
          <a:p>
            <a:r>
              <a:rPr lang="en-US">
                <a:cs typeface="Arial" panose="020B0604020202020204" pitchFamily="34" charset="0"/>
              </a:rPr>
              <a:t>American Epilepsy Society</a:t>
            </a:r>
            <a:endParaRPr lang="en-US" dirty="0">
              <a:cs typeface="Arial" panose="020B0604020202020204" pitchFamily="34" charset="0"/>
            </a:endParaRPr>
          </a:p>
        </p:txBody>
      </p:sp>
      <p:sp>
        <p:nvSpPr>
          <p:cNvPr id="2" name="Rounded Rectangle 1">
            <a:extLst>
              <a:ext uri="{FF2B5EF4-FFF2-40B4-BE49-F238E27FC236}">
                <a16:creationId xmlns:a16="http://schemas.microsoft.com/office/drawing/2014/main" id="{2F946E28-452B-2446-57FC-0B37D221BD5F}"/>
              </a:ext>
            </a:extLst>
          </p:cNvPr>
          <p:cNvSpPr/>
          <p:nvPr/>
        </p:nvSpPr>
        <p:spPr>
          <a:xfrm>
            <a:off x="3948900" y="1272746"/>
            <a:ext cx="7576559" cy="1754660"/>
          </a:xfrm>
          <a:prstGeom prst="roundRect">
            <a:avLst/>
          </a:prstGeom>
          <a:solidFill>
            <a:srgbClr val="E5F4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DADDE7"/>
              </a:solidFill>
            </a:endParaRPr>
          </a:p>
        </p:txBody>
      </p:sp>
      <p:sp>
        <p:nvSpPr>
          <p:cNvPr id="21" name="TextBox 20">
            <a:extLst>
              <a:ext uri="{FF2B5EF4-FFF2-40B4-BE49-F238E27FC236}">
                <a16:creationId xmlns:a16="http://schemas.microsoft.com/office/drawing/2014/main" id="{202B8CD8-CF4C-5081-29F5-E9E4664C046E}"/>
              </a:ext>
            </a:extLst>
          </p:cNvPr>
          <p:cNvSpPr txBox="1"/>
          <p:nvPr/>
        </p:nvSpPr>
        <p:spPr>
          <a:xfrm>
            <a:off x="7288772" y="1516054"/>
            <a:ext cx="3980590" cy="954107"/>
          </a:xfrm>
          <a:prstGeom prst="rect">
            <a:avLst/>
          </a:prstGeom>
          <a:noFill/>
        </p:spPr>
        <p:txBody>
          <a:bodyPr wrap="square">
            <a:spAutoFit/>
          </a:bodyPr>
          <a:lstStyle/>
          <a:p>
            <a:pPr algn="l" rtl="0" fontAlgn="base"/>
            <a:r>
              <a:rPr lang="en-US" sz="2000" b="1" dirty="0">
                <a:solidFill>
                  <a:srgbClr val="000000"/>
                </a:solidFill>
                <a:latin typeface="Arial" panose="020B0604020202020204" pitchFamily="34" charset="0"/>
              </a:rPr>
              <a:t>Limitations</a:t>
            </a:r>
            <a:endParaRPr lang="en-US" sz="2000" b="1" i="0" dirty="0">
              <a:solidFill>
                <a:srgbClr val="000000"/>
              </a:solidFill>
              <a:effectLst/>
              <a:latin typeface="Arial" panose="020B0604020202020204" pitchFamily="34" charset="0"/>
            </a:endParaRPr>
          </a:p>
          <a:p>
            <a:pPr marL="285750" indent="-285750" fontAlgn="base">
              <a:buFont typeface="Arial" panose="020B0604020202020204" pitchFamily="34" charset="0"/>
              <a:buChar char="•"/>
            </a:pPr>
            <a:r>
              <a:rPr lang="en-US" dirty="0"/>
              <a:t>Generally an overestimate​</a:t>
            </a:r>
          </a:p>
          <a:p>
            <a:pPr marL="285750" indent="-285750" fontAlgn="base">
              <a:buFont typeface="Arial" panose="020B0604020202020204" pitchFamily="34" charset="0"/>
              <a:buChar char="•"/>
            </a:pPr>
            <a:r>
              <a:rPr lang="en-US" dirty="0"/>
              <a:t>Poor accuracy​</a:t>
            </a:r>
          </a:p>
        </p:txBody>
      </p:sp>
      <p:sp>
        <p:nvSpPr>
          <p:cNvPr id="22" name="TextBox 21">
            <a:extLst>
              <a:ext uri="{FF2B5EF4-FFF2-40B4-BE49-F238E27FC236}">
                <a16:creationId xmlns:a16="http://schemas.microsoft.com/office/drawing/2014/main" id="{920505C4-E739-2507-3C5A-C49617668794}"/>
              </a:ext>
            </a:extLst>
          </p:cNvPr>
          <p:cNvSpPr txBox="1"/>
          <p:nvPr/>
        </p:nvSpPr>
        <p:spPr>
          <a:xfrm>
            <a:off x="4746029" y="1518969"/>
            <a:ext cx="2963828" cy="1231106"/>
          </a:xfrm>
          <a:prstGeom prst="rect">
            <a:avLst/>
          </a:prstGeom>
          <a:noFill/>
        </p:spPr>
        <p:txBody>
          <a:bodyPr wrap="square">
            <a:spAutoFit/>
          </a:bodyPr>
          <a:lstStyle/>
          <a:p>
            <a:pPr algn="l" rtl="0" fontAlgn="base"/>
            <a:r>
              <a:rPr lang="en-US" sz="2000" b="1" dirty="0">
                <a:solidFill>
                  <a:srgbClr val="000000"/>
                </a:solidFill>
                <a:latin typeface="Arial" panose="020B0604020202020204" pitchFamily="34" charset="0"/>
              </a:rPr>
              <a:t>Strengths</a:t>
            </a:r>
            <a:endParaRPr lang="en-US" sz="2000" b="1" i="0" dirty="0">
              <a:solidFill>
                <a:srgbClr val="000000"/>
              </a:solidFill>
              <a:effectLst/>
              <a:latin typeface="Arial" panose="020B0604020202020204" pitchFamily="34" charset="0"/>
            </a:endParaRPr>
          </a:p>
          <a:p>
            <a:pPr marL="285750" indent="-285750" algn="l" rtl="0" fontAlgn="base">
              <a:buFont typeface="Arial" panose="020B0604020202020204" pitchFamily="34" charset="0"/>
              <a:buChar char="•"/>
            </a:pPr>
            <a:r>
              <a:rPr lang="en-US" sz="1800" b="0" i="0" dirty="0">
                <a:solidFill>
                  <a:srgbClr val="000000"/>
                </a:solidFill>
                <a:effectLst/>
                <a:latin typeface="Arial" panose="020B0604020202020204" pitchFamily="34" charset="0"/>
              </a:rPr>
              <a:t>Inexpensive​</a:t>
            </a:r>
            <a:endParaRPr lang="en-US" dirty="0">
              <a:solidFill>
                <a:srgbClr val="000000"/>
              </a:solidFill>
              <a:latin typeface="Arial" panose="020B0604020202020204" pitchFamily="34" charset="0"/>
            </a:endParaRPr>
          </a:p>
          <a:p>
            <a:pPr marL="285750" indent="-285750" algn="l" rtl="0" fontAlgn="base">
              <a:buFont typeface="Arial" panose="020B0604020202020204" pitchFamily="34" charset="0"/>
              <a:buChar char="•"/>
            </a:pPr>
            <a:r>
              <a:rPr lang="en-US" sz="1800" b="0" i="0" dirty="0">
                <a:solidFill>
                  <a:srgbClr val="000000"/>
                </a:solidFill>
                <a:effectLst/>
                <a:latin typeface="Arial" panose="020B0604020202020204" pitchFamily="34" charset="0"/>
              </a:rPr>
              <a:t>Easy to obtain​</a:t>
            </a:r>
            <a:endParaRPr lang="en-US" b="0" i="0" dirty="0">
              <a:solidFill>
                <a:srgbClr val="000000"/>
              </a:solidFill>
              <a:effectLst/>
              <a:latin typeface="Arial" panose="020B0604020202020204" pitchFamily="34" charset="0"/>
            </a:endParaRPr>
          </a:p>
          <a:p>
            <a:pPr marL="285750" indent="-285750" algn="l" rtl="0" fontAlgn="base">
              <a:buFont typeface="Arial" panose="020B0604020202020204" pitchFamily="34" charset="0"/>
              <a:buChar char="•"/>
            </a:pPr>
            <a:r>
              <a:rPr lang="en-US" sz="1800" b="0" i="0" dirty="0">
                <a:solidFill>
                  <a:srgbClr val="000000"/>
                </a:solidFill>
                <a:effectLst/>
                <a:latin typeface="Arial" panose="020B0604020202020204" pitchFamily="34" charset="0"/>
              </a:rPr>
              <a:t>Simple​</a:t>
            </a:r>
            <a:endParaRPr lang="en-US" b="0" i="0" dirty="0">
              <a:solidFill>
                <a:srgbClr val="000000"/>
              </a:solidFill>
              <a:effectLst/>
              <a:latin typeface="Arial" panose="020B0604020202020204" pitchFamily="34" charset="0"/>
            </a:endParaRPr>
          </a:p>
        </p:txBody>
      </p:sp>
      <p:sp>
        <p:nvSpPr>
          <p:cNvPr id="23" name="Rounded Rectangle 22">
            <a:extLst>
              <a:ext uri="{FF2B5EF4-FFF2-40B4-BE49-F238E27FC236}">
                <a16:creationId xmlns:a16="http://schemas.microsoft.com/office/drawing/2014/main" id="{5B49051C-00A0-6EDE-5DF0-EC9A425DEF3A}"/>
              </a:ext>
            </a:extLst>
          </p:cNvPr>
          <p:cNvSpPr/>
          <p:nvPr/>
        </p:nvSpPr>
        <p:spPr>
          <a:xfrm>
            <a:off x="743578" y="1716850"/>
            <a:ext cx="3606000" cy="923330"/>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4"/>
              </a:solidFill>
            </a:endParaRPr>
          </a:p>
        </p:txBody>
      </p:sp>
      <p:sp>
        <p:nvSpPr>
          <p:cNvPr id="8" name="TextBox 7">
            <a:extLst>
              <a:ext uri="{FF2B5EF4-FFF2-40B4-BE49-F238E27FC236}">
                <a16:creationId xmlns:a16="http://schemas.microsoft.com/office/drawing/2014/main" id="{6919E0D6-099A-12B9-3F1F-F9FAD726256B}"/>
              </a:ext>
            </a:extLst>
          </p:cNvPr>
          <p:cNvSpPr txBox="1"/>
          <p:nvPr/>
        </p:nvSpPr>
        <p:spPr>
          <a:xfrm>
            <a:off x="1009706" y="1947682"/>
            <a:ext cx="3073743" cy="461665"/>
          </a:xfrm>
          <a:prstGeom prst="rect">
            <a:avLst/>
          </a:prstGeom>
          <a:noFill/>
        </p:spPr>
        <p:txBody>
          <a:bodyPr wrap="square">
            <a:spAutoFit/>
          </a:bodyPr>
          <a:lstStyle/>
          <a:p>
            <a:r>
              <a:rPr lang="en-US" sz="2400" b="1" i="0" dirty="0">
                <a:solidFill>
                  <a:schemeClr val="bg1"/>
                </a:solidFill>
                <a:effectLst/>
                <a:latin typeface="Arial" panose="020B0604020202020204" pitchFamily="34" charset="0"/>
              </a:rPr>
              <a:t>Provider Estimate​</a:t>
            </a:r>
            <a:endParaRPr lang="en-US" sz="2400" b="1" dirty="0">
              <a:solidFill>
                <a:schemeClr val="bg1"/>
              </a:solidFill>
            </a:endParaRPr>
          </a:p>
        </p:txBody>
      </p:sp>
      <p:sp>
        <p:nvSpPr>
          <p:cNvPr id="24" name="Rounded Rectangle 23">
            <a:extLst>
              <a:ext uri="{FF2B5EF4-FFF2-40B4-BE49-F238E27FC236}">
                <a16:creationId xmlns:a16="http://schemas.microsoft.com/office/drawing/2014/main" id="{99735C29-7A9B-2112-1A17-8CB74297EB38}"/>
              </a:ext>
            </a:extLst>
          </p:cNvPr>
          <p:cNvSpPr/>
          <p:nvPr/>
        </p:nvSpPr>
        <p:spPr>
          <a:xfrm>
            <a:off x="3948900" y="3204983"/>
            <a:ext cx="7576559" cy="2726259"/>
          </a:xfrm>
          <a:prstGeom prst="roundRect">
            <a:avLst/>
          </a:prstGeom>
          <a:solidFill>
            <a:srgbClr val="E5F4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DADDE7"/>
              </a:solidFill>
            </a:endParaRPr>
          </a:p>
        </p:txBody>
      </p:sp>
      <p:sp>
        <p:nvSpPr>
          <p:cNvPr id="25" name="TextBox 24">
            <a:extLst>
              <a:ext uri="{FF2B5EF4-FFF2-40B4-BE49-F238E27FC236}">
                <a16:creationId xmlns:a16="http://schemas.microsoft.com/office/drawing/2014/main" id="{3020F650-2F92-F3C6-89D9-B2948E93F048}"/>
              </a:ext>
            </a:extLst>
          </p:cNvPr>
          <p:cNvSpPr txBox="1"/>
          <p:nvPr/>
        </p:nvSpPr>
        <p:spPr>
          <a:xfrm>
            <a:off x="7288772" y="3448292"/>
            <a:ext cx="3980590" cy="2339102"/>
          </a:xfrm>
          <a:prstGeom prst="rect">
            <a:avLst/>
          </a:prstGeom>
          <a:noFill/>
        </p:spPr>
        <p:txBody>
          <a:bodyPr wrap="square">
            <a:spAutoFit/>
          </a:bodyPr>
          <a:lstStyle/>
          <a:p>
            <a:pPr algn="l" rtl="0" fontAlgn="base"/>
            <a:r>
              <a:rPr lang="en-US" sz="2000" b="1" dirty="0">
                <a:solidFill>
                  <a:srgbClr val="000000"/>
                </a:solidFill>
                <a:latin typeface="Arial" panose="020B0604020202020204" pitchFamily="34" charset="0"/>
              </a:rPr>
              <a:t>Limitations</a:t>
            </a:r>
            <a:endParaRPr lang="en-US" sz="2000" b="1" i="0" dirty="0">
              <a:solidFill>
                <a:srgbClr val="000000"/>
              </a:solidFill>
              <a:effectLst/>
              <a:latin typeface="Arial" panose="020B0604020202020204" pitchFamily="34" charset="0"/>
            </a:endParaRPr>
          </a:p>
          <a:p>
            <a:pPr marL="285750" indent="-285750" fontAlgn="base">
              <a:buFont typeface="Arial" panose="020B0604020202020204" pitchFamily="34" charset="0"/>
              <a:buChar char="•"/>
            </a:pPr>
            <a:r>
              <a:rPr lang="en-US" dirty="0"/>
              <a:t>Variable prescription sources or unknown source​</a:t>
            </a:r>
          </a:p>
          <a:p>
            <a:pPr marL="285750" indent="-285750" fontAlgn="base">
              <a:buFont typeface="Arial" panose="020B0604020202020204" pitchFamily="34" charset="0"/>
              <a:buChar char="•"/>
            </a:pPr>
            <a:r>
              <a:rPr lang="en-US" dirty="0"/>
              <a:t>Does not account for samples​</a:t>
            </a:r>
          </a:p>
          <a:p>
            <a:pPr marL="285750" indent="-285750" fontAlgn="base">
              <a:buFont typeface="Arial" panose="020B0604020202020204" pitchFamily="34" charset="0"/>
              <a:buChar char="•"/>
            </a:pPr>
            <a:r>
              <a:rPr lang="en-US" dirty="0"/>
              <a:t>Presumptive dosing​</a:t>
            </a:r>
          </a:p>
          <a:p>
            <a:pPr marL="285750" indent="-285750" fontAlgn="base">
              <a:buFont typeface="Arial" panose="020B0604020202020204" pitchFamily="34" charset="0"/>
              <a:buChar char="•"/>
            </a:pPr>
            <a:r>
              <a:rPr lang="en-US" dirty="0"/>
              <a:t>Potential for medication discarding​</a:t>
            </a:r>
          </a:p>
          <a:p>
            <a:pPr marL="285750" indent="-285750" fontAlgn="base">
              <a:buFont typeface="Arial" panose="020B0604020202020204" pitchFamily="34" charset="0"/>
              <a:buChar char="•"/>
            </a:pPr>
            <a:r>
              <a:rPr lang="en-US" dirty="0"/>
              <a:t>Requires patients bring prescriptions back to clinic​</a:t>
            </a:r>
          </a:p>
        </p:txBody>
      </p:sp>
      <p:sp>
        <p:nvSpPr>
          <p:cNvPr id="26" name="TextBox 25">
            <a:extLst>
              <a:ext uri="{FF2B5EF4-FFF2-40B4-BE49-F238E27FC236}">
                <a16:creationId xmlns:a16="http://schemas.microsoft.com/office/drawing/2014/main" id="{FE3FCD7B-E2E4-2043-6BF3-EBBB69673250}"/>
              </a:ext>
            </a:extLst>
          </p:cNvPr>
          <p:cNvSpPr txBox="1"/>
          <p:nvPr/>
        </p:nvSpPr>
        <p:spPr>
          <a:xfrm>
            <a:off x="4746029" y="3451207"/>
            <a:ext cx="2963828" cy="954107"/>
          </a:xfrm>
          <a:prstGeom prst="rect">
            <a:avLst/>
          </a:prstGeom>
          <a:noFill/>
        </p:spPr>
        <p:txBody>
          <a:bodyPr wrap="square">
            <a:spAutoFit/>
          </a:bodyPr>
          <a:lstStyle/>
          <a:p>
            <a:pPr algn="l" rtl="0" fontAlgn="base"/>
            <a:r>
              <a:rPr lang="en-US" sz="2000" b="1" dirty="0">
                <a:solidFill>
                  <a:srgbClr val="000000"/>
                </a:solidFill>
                <a:latin typeface="Arial" panose="020B0604020202020204" pitchFamily="34" charset="0"/>
              </a:rPr>
              <a:t>Strengths</a:t>
            </a:r>
            <a:endParaRPr lang="en-US" sz="2000" b="1" i="0" dirty="0">
              <a:solidFill>
                <a:srgbClr val="000000"/>
              </a:solidFill>
              <a:effectLst/>
              <a:latin typeface="Arial" panose="020B0604020202020204" pitchFamily="34" charset="0"/>
            </a:endParaRPr>
          </a:p>
          <a:p>
            <a:pPr marL="285750" indent="-285750" fontAlgn="base">
              <a:buFont typeface="Arial" panose="020B0604020202020204" pitchFamily="34" charset="0"/>
              <a:buChar char="•"/>
            </a:pPr>
            <a:r>
              <a:rPr lang="en-US" dirty="0"/>
              <a:t>Inexpensive​</a:t>
            </a:r>
          </a:p>
          <a:p>
            <a:pPr marL="285750" indent="-285750" fontAlgn="base">
              <a:buFont typeface="Arial" panose="020B0604020202020204" pitchFamily="34" charset="0"/>
              <a:buChar char="•"/>
            </a:pPr>
            <a:r>
              <a:rPr lang="en-US" dirty="0"/>
              <a:t>Objective​</a:t>
            </a:r>
          </a:p>
        </p:txBody>
      </p:sp>
      <p:sp>
        <p:nvSpPr>
          <p:cNvPr id="28" name="Rounded Rectangle 27">
            <a:extLst>
              <a:ext uri="{FF2B5EF4-FFF2-40B4-BE49-F238E27FC236}">
                <a16:creationId xmlns:a16="http://schemas.microsoft.com/office/drawing/2014/main" id="{10CD41F8-02DE-C210-70E1-4CC6E62B8DD0}"/>
              </a:ext>
            </a:extLst>
          </p:cNvPr>
          <p:cNvSpPr/>
          <p:nvPr/>
        </p:nvSpPr>
        <p:spPr>
          <a:xfrm>
            <a:off x="743578" y="4056861"/>
            <a:ext cx="3606000" cy="923330"/>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4"/>
              </a:solidFill>
            </a:endParaRPr>
          </a:p>
        </p:txBody>
      </p:sp>
      <p:sp>
        <p:nvSpPr>
          <p:cNvPr id="29" name="TextBox 28">
            <a:extLst>
              <a:ext uri="{FF2B5EF4-FFF2-40B4-BE49-F238E27FC236}">
                <a16:creationId xmlns:a16="http://schemas.microsoft.com/office/drawing/2014/main" id="{8DF3B434-EB50-C83C-0477-FEACB950F68C}"/>
              </a:ext>
            </a:extLst>
          </p:cNvPr>
          <p:cNvSpPr txBox="1"/>
          <p:nvPr/>
        </p:nvSpPr>
        <p:spPr>
          <a:xfrm>
            <a:off x="1009706" y="4287693"/>
            <a:ext cx="3073743" cy="461665"/>
          </a:xfrm>
          <a:prstGeom prst="rect">
            <a:avLst/>
          </a:prstGeom>
          <a:noFill/>
        </p:spPr>
        <p:txBody>
          <a:bodyPr wrap="square">
            <a:spAutoFit/>
          </a:bodyPr>
          <a:lstStyle/>
          <a:p>
            <a:r>
              <a:rPr lang="en-US" sz="2400" b="1" i="0" dirty="0">
                <a:solidFill>
                  <a:schemeClr val="bg1"/>
                </a:solidFill>
                <a:effectLst/>
                <a:latin typeface="Arial" panose="020B0604020202020204" pitchFamily="34" charset="0"/>
              </a:rPr>
              <a:t>Pill Counts</a:t>
            </a:r>
            <a:endParaRPr lang="en-US" sz="2400" b="1" dirty="0">
              <a:solidFill>
                <a:schemeClr val="bg1"/>
              </a:solidFill>
            </a:endParaRPr>
          </a:p>
        </p:txBody>
      </p:sp>
    </p:spTree>
    <p:extLst>
      <p:ext uri="{BB962C8B-B14F-4D97-AF65-F5344CB8AC3E}">
        <p14:creationId xmlns:p14="http://schemas.microsoft.com/office/powerpoint/2010/main" val="179523951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50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wipe(left)">
                                      <p:cBhvr>
                                        <p:cTn id="10" dur="500"/>
                                        <p:tgtEl>
                                          <p:spTgt spid="23"/>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wipe(left)">
                                      <p:cBhvr>
                                        <p:cTn id="13" dur="500"/>
                                        <p:tgtEl>
                                          <p:spTgt spid="2"/>
                                        </p:tgtEl>
                                      </p:cBhvr>
                                    </p:animEffect>
                                  </p:childTnLst>
                                </p:cTn>
                              </p:par>
                              <p:par>
                                <p:cTn id="14" presetID="22" presetClass="entr" presetSubtype="8" fill="hold" grpId="0" nodeType="withEffect">
                                  <p:stCondLst>
                                    <p:cond delay="500"/>
                                  </p:stCondLst>
                                  <p:childTnLst>
                                    <p:set>
                                      <p:cBhvr>
                                        <p:cTn id="15" dur="1" fill="hold">
                                          <p:stCondLst>
                                            <p:cond delay="0"/>
                                          </p:stCondLst>
                                        </p:cTn>
                                        <p:tgtEl>
                                          <p:spTgt spid="22"/>
                                        </p:tgtEl>
                                        <p:attrNameLst>
                                          <p:attrName>style.visibility</p:attrName>
                                        </p:attrNameLst>
                                      </p:cBhvr>
                                      <p:to>
                                        <p:strVal val="visible"/>
                                      </p:to>
                                    </p:set>
                                    <p:animEffect transition="in" filter="wipe(left)">
                                      <p:cBhvr>
                                        <p:cTn id="16" dur="500"/>
                                        <p:tgtEl>
                                          <p:spTgt spid="22"/>
                                        </p:tgtEl>
                                      </p:cBhvr>
                                    </p:animEffect>
                                  </p:childTnLst>
                                </p:cTn>
                              </p:par>
                              <p:par>
                                <p:cTn id="17" presetID="22" presetClass="entr" presetSubtype="8" fill="hold" grpId="0" nodeType="withEffect">
                                  <p:stCondLst>
                                    <p:cond delay="500"/>
                                  </p:stCondLst>
                                  <p:childTnLst>
                                    <p:set>
                                      <p:cBhvr>
                                        <p:cTn id="18" dur="1" fill="hold">
                                          <p:stCondLst>
                                            <p:cond delay="0"/>
                                          </p:stCondLst>
                                        </p:cTn>
                                        <p:tgtEl>
                                          <p:spTgt spid="21"/>
                                        </p:tgtEl>
                                        <p:attrNameLst>
                                          <p:attrName>style.visibility</p:attrName>
                                        </p:attrNameLst>
                                      </p:cBhvr>
                                      <p:to>
                                        <p:strVal val="visible"/>
                                      </p:to>
                                    </p:set>
                                    <p:animEffect transition="in" filter="wipe(left)">
                                      <p:cBhvr>
                                        <p:cTn id="19" dur="500"/>
                                        <p:tgtEl>
                                          <p:spTgt spid="21"/>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500"/>
                                  </p:stCondLst>
                                  <p:childTnLst>
                                    <p:set>
                                      <p:cBhvr>
                                        <p:cTn id="23" dur="1" fill="hold">
                                          <p:stCondLst>
                                            <p:cond delay="0"/>
                                          </p:stCondLst>
                                        </p:cTn>
                                        <p:tgtEl>
                                          <p:spTgt spid="29"/>
                                        </p:tgtEl>
                                        <p:attrNameLst>
                                          <p:attrName>style.visibility</p:attrName>
                                        </p:attrNameLst>
                                      </p:cBhvr>
                                      <p:to>
                                        <p:strVal val="visible"/>
                                      </p:to>
                                    </p:set>
                                    <p:animEffect transition="in" filter="wipe(left)">
                                      <p:cBhvr>
                                        <p:cTn id="24" dur="500"/>
                                        <p:tgtEl>
                                          <p:spTgt spid="29"/>
                                        </p:tgtEl>
                                      </p:cBhvr>
                                    </p:animEffect>
                                  </p:childTnLst>
                                </p:cTn>
                              </p:par>
                              <p:par>
                                <p:cTn id="25" presetID="22" presetClass="entr" presetSubtype="8" fill="hold" grpId="0" nodeType="with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wipe(left)">
                                      <p:cBhvr>
                                        <p:cTn id="27" dur="500"/>
                                        <p:tgtEl>
                                          <p:spTgt spid="28"/>
                                        </p:tgtEl>
                                      </p:cBhvr>
                                    </p:animEffect>
                                  </p:childTnLst>
                                </p:cTn>
                              </p:par>
                              <p:par>
                                <p:cTn id="28" presetID="22" presetClass="entr" presetSubtype="8" fill="hold" grpId="0" nodeType="withEffect">
                                  <p:stCondLst>
                                    <p:cond delay="0"/>
                                  </p:stCondLst>
                                  <p:childTnLst>
                                    <p:set>
                                      <p:cBhvr>
                                        <p:cTn id="29" dur="1" fill="hold">
                                          <p:stCondLst>
                                            <p:cond delay="0"/>
                                          </p:stCondLst>
                                        </p:cTn>
                                        <p:tgtEl>
                                          <p:spTgt spid="24"/>
                                        </p:tgtEl>
                                        <p:attrNameLst>
                                          <p:attrName>style.visibility</p:attrName>
                                        </p:attrNameLst>
                                      </p:cBhvr>
                                      <p:to>
                                        <p:strVal val="visible"/>
                                      </p:to>
                                    </p:set>
                                    <p:animEffect transition="in" filter="wipe(left)">
                                      <p:cBhvr>
                                        <p:cTn id="30" dur="500"/>
                                        <p:tgtEl>
                                          <p:spTgt spid="24"/>
                                        </p:tgtEl>
                                      </p:cBhvr>
                                    </p:animEffect>
                                  </p:childTnLst>
                                </p:cTn>
                              </p:par>
                              <p:par>
                                <p:cTn id="31" presetID="22" presetClass="entr" presetSubtype="8" fill="hold" grpId="0" nodeType="withEffect">
                                  <p:stCondLst>
                                    <p:cond delay="500"/>
                                  </p:stCondLst>
                                  <p:childTnLst>
                                    <p:set>
                                      <p:cBhvr>
                                        <p:cTn id="32" dur="1" fill="hold">
                                          <p:stCondLst>
                                            <p:cond delay="0"/>
                                          </p:stCondLst>
                                        </p:cTn>
                                        <p:tgtEl>
                                          <p:spTgt spid="26"/>
                                        </p:tgtEl>
                                        <p:attrNameLst>
                                          <p:attrName>style.visibility</p:attrName>
                                        </p:attrNameLst>
                                      </p:cBhvr>
                                      <p:to>
                                        <p:strVal val="visible"/>
                                      </p:to>
                                    </p:set>
                                    <p:animEffect transition="in" filter="wipe(left)">
                                      <p:cBhvr>
                                        <p:cTn id="33" dur="500"/>
                                        <p:tgtEl>
                                          <p:spTgt spid="26"/>
                                        </p:tgtEl>
                                      </p:cBhvr>
                                    </p:animEffect>
                                  </p:childTnLst>
                                </p:cTn>
                              </p:par>
                              <p:par>
                                <p:cTn id="34" presetID="22" presetClass="entr" presetSubtype="8" fill="hold" grpId="0" nodeType="withEffect">
                                  <p:stCondLst>
                                    <p:cond delay="500"/>
                                  </p:stCondLst>
                                  <p:childTnLst>
                                    <p:set>
                                      <p:cBhvr>
                                        <p:cTn id="35" dur="1" fill="hold">
                                          <p:stCondLst>
                                            <p:cond delay="0"/>
                                          </p:stCondLst>
                                        </p:cTn>
                                        <p:tgtEl>
                                          <p:spTgt spid="25"/>
                                        </p:tgtEl>
                                        <p:attrNameLst>
                                          <p:attrName>style.visibility</p:attrName>
                                        </p:attrNameLst>
                                      </p:cBhvr>
                                      <p:to>
                                        <p:strVal val="visible"/>
                                      </p:to>
                                    </p:set>
                                    <p:animEffect transition="in" filter="wipe(left)">
                                      <p:cBhvr>
                                        <p:cTn id="36"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1" grpId="0"/>
      <p:bldP spid="22" grpId="0"/>
      <p:bldP spid="23" grpId="0" animBg="1"/>
      <p:bldP spid="8" grpId="0"/>
      <p:bldP spid="24" grpId="0" animBg="1"/>
      <p:bldP spid="25" grpId="0"/>
      <p:bldP spid="26" grpId="0"/>
      <p:bldP spid="28" grpId="0" animBg="1"/>
      <p:bldP spid="2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5619B8-0C04-B51F-B5DE-B58343D2EB29}"/>
            </a:ext>
          </a:extLst>
        </p:cNvPr>
        <p:cNvGrpSpPr/>
        <p:nvPr/>
      </p:nvGrpSpPr>
      <p:grpSpPr>
        <a:xfrm>
          <a:off x="0" y="0"/>
          <a:ext cx="0" cy="0"/>
          <a:chOff x="0" y="0"/>
          <a:chExt cx="0" cy="0"/>
        </a:xfrm>
      </p:grpSpPr>
      <p:sp>
        <p:nvSpPr>
          <p:cNvPr id="16" name="Title Placeholder 1">
            <a:extLst>
              <a:ext uri="{FF2B5EF4-FFF2-40B4-BE49-F238E27FC236}">
                <a16:creationId xmlns:a16="http://schemas.microsoft.com/office/drawing/2014/main" id="{F387E4EE-29CD-6152-BC16-551EA8F06F0F}"/>
              </a:ext>
            </a:extLst>
          </p:cNvPr>
          <p:cNvSpPr txBox="1">
            <a:spLocks/>
          </p:cNvSpPr>
          <p:nvPr/>
        </p:nvSpPr>
        <p:spPr>
          <a:xfrm>
            <a:off x="743578" y="466627"/>
            <a:ext cx="10781882" cy="984251"/>
          </a:xfrm>
          <a:prstGeom prst="rect">
            <a:avLst/>
          </a:prstGeom>
        </p:spPr>
        <p:txBody>
          <a:bodyPr vert="horz" lIns="0" tIns="0" rIns="0" bIns="0" rtlCol="0" anchor="t">
            <a:noAutofit/>
          </a:bodyPr>
          <a:lstStyle>
            <a:lvl1pPr algn="l" defTabSz="914377" rtl="0" eaLnBrk="1" latinLnBrk="0" hangingPunct="1">
              <a:lnSpc>
                <a:spcPct val="100000"/>
              </a:lnSpc>
              <a:spcBef>
                <a:spcPct val="0"/>
              </a:spcBef>
              <a:buNone/>
              <a:defRPr sz="3200" b="0" i="0" kern="1200">
                <a:solidFill>
                  <a:schemeClr val="tx1"/>
                </a:solidFill>
                <a:latin typeface="+mj-lt"/>
                <a:ea typeface="Verdana" panose="020B0604030504040204" pitchFamily="34" charset="0"/>
                <a:cs typeface="Arial" panose="020B0604020202020204" pitchFamily="34" charset="0"/>
              </a:defRPr>
            </a:lvl1pPr>
          </a:lstStyle>
          <a:p>
            <a:r>
              <a:rPr lang="en-US" b="1" dirty="0">
                <a:solidFill>
                  <a:schemeClr val="tx2"/>
                </a:solidFill>
              </a:rPr>
              <a:t>How do you measure adherence? ​</a:t>
            </a:r>
            <a:endParaRPr lang="en-GB" sz="3600" b="1" dirty="0">
              <a:solidFill>
                <a:schemeClr val="tx2"/>
              </a:solidFill>
            </a:endParaRPr>
          </a:p>
        </p:txBody>
      </p:sp>
      <p:sp>
        <p:nvSpPr>
          <p:cNvPr id="4" name="Footer Placeholder 3">
            <a:extLst>
              <a:ext uri="{FF2B5EF4-FFF2-40B4-BE49-F238E27FC236}">
                <a16:creationId xmlns:a16="http://schemas.microsoft.com/office/drawing/2014/main" id="{E90F78FB-F334-D002-B470-57282F524787}"/>
              </a:ext>
            </a:extLst>
          </p:cNvPr>
          <p:cNvSpPr>
            <a:spLocks noGrp="1"/>
          </p:cNvSpPr>
          <p:nvPr>
            <p:ph type="ftr" sz="quarter" idx="3"/>
          </p:nvPr>
        </p:nvSpPr>
        <p:spPr/>
        <p:txBody>
          <a:bodyPr/>
          <a:lstStyle/>
          <a:p>
            <a:r>
              <a:rPr lang="en-US">
                <a:cs typeface="Arial" panose="020B0604020202020204" pitchFamily="34" charset="0"/>
              </a:rPr>
              <a:t>American Epilepsy Society</a:t>
            </a:r>
            <a:endParaRPr lang="en-US" dirty="0">
              <a:cs typeface="Arial" panose="020B0604020202020204" pitchFamily="34" charset="0"/>
            </a:endParaRPr>
          </a:p>
        </p:txBody>
      </p:sp>
      <p:sp>
        <p:nvSpPr>
          <p:cNvPr id="2" name="Rounded Rectangle 1">
            <a:extLst>
              <a:ext uri="{FF2B5EF4-FFF2-40B4-BE49-F238E27FC236}">
                <a16:creationId xmlns:a16="http://schemas.microsoft.com/office/drawing/2014/main" id="{8DE69BE3-E2C0-8D65-FC0B-3688670E2239}"/>
              </a:ext>
            </a:extLst>
          </p:cNvPr>
          <p:cNvSpPr/>
          <p:nvPr/>
        </p:nvSpPr>
        <p:spPr>
          <a:xfrm>
            <a:off x="3948900" y="1272746"/>
            <a:ext cx="7576559" cy="1923826"/>
          </a:xfrm>
          <a:prstGeom prst="roundRect">
            <a:avLst/>
          </a:prstGeom>
          <a:solidFill>
            <a:srgbClr val="E5F4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DADDE7"/>
              </a:solidFill>
            </a:endParaRPr>
          </a:p>
        </p:txBody>
      </p:sp>
      <p:sp>
        <p:nvSpPr>
          <p:cNvPr id="21" name="TextBox 20">
            <a:extLst>
              <a:ext uri="{FF2B5EF4-FFF2-40B4-BE49-F238E27FC236}">
                <a16:creationId xmlns:a16="http://schemas.microsoft.com/office/drawing/2014/main" id="{AF04C433-CBE4-5DE1-723B-8A8A8EB05100}"/>
              </a:ext>
            </a:extLst>
          </p:cNvPr>
          <p:cNvSpPr txBox="1"/>
          <p:nvPr/>
        </p:nvSpPr>
        <p:spPr>
          <a:xfrm>
            <a:off x="7288772" y="1516054"/>
            <a:ext cx="3980590" cy="954107"/>
          </a:xfrm>
          <a:prstGeom prst="rect">
            <a:avLst/>
          </a:prstGeom>
          <a:noFill/>
        </p:spPr>
        <p:txBody>
          <a:bodyPr wrap="square">
            <a:spAutoFit/>
          </a:bodyPr>
          <a:lstStyle/>
          <a:p>
            <a:pPr algn="l" rtl="0" fontAlgn="base"/>
            <a:r>
              <a:rPr lang="en-US" sz="2000" b="1" dirty="0">
                <a:solidFill>
                  <a:srgbClr val="000000"/>
                </a:solidFill>
                <a:latin typeface="Arial" panose="020B0604020202020204" pitchFamily="34" charset="0"/>
              </a:rPr>
              <a:t>Limitations</a:t>
            </a:r>
            <a:endParaRPr lang="en-US" sz="2000" b="1" i="0" dirty="0">
              <a:solidFill>
                <a:srgbClr val="000000"/>
              </a:solidFill>
              <a:effectLst/>
              <a:latin typeface="Arial" panose="020B0604020202020204" pitchFamily="34" charset="0"/>
            </a:endParaRPr>
          </a:p>
          <a:p>
            <a:pPr marL="285750" indent="-285750" fontAlgn="base">
              <a:buFont typeface="Arial" panose="020B0604020202020204" pitchFamily="34" charset="0"/>
              <a:buChar char="•"/>
            </a:pPr>
            <a:r>
              <a:rPr lang="en-US" dirty="0"/>
              <a:t>Presumptive dosing​</a:t>
            </a:r>
          </a:p>
          <a:p>
            <a:pPr marL="285750" indent="-285750" fontAlgn="base">
              <a:buFont typeface="Arial" panose="020B0604020202020204" pitchFamily="34" charset="0"/>
              <a:buChar char="•"/>
            </a:pPr>
            <a:r>
              <a:rPr lang="en-US" dirty="0"/>
              <a:t>Potential for medication discarding​</a:t>
            </a:r>
          </a:p>
        </p:txBody>
      </p:sp>
      <p:sp>
        <p:nvSpPr>
          <p:cNvPr id="22" name="TextBox 21">
            <a:extLst>
              <a:ext uri="{FF2B5EF4-FFF2-40B4-BE49-F238E27FC236}">
                <a16:creationId xmlns:a16="http://schemas.microsoft.com/office/drawing/2014/main" id="{9EA1B08D-014E-C034-2428-70DD6ED69C96}"/>
              </a:ext>
            </a:extLst>
          </p:cNvPr>
          <p:cNvSpPr txBox="1"/>
          <p:nvPr/>
        </p:nvSpPr>
        <p:spPr>
          <a:xfrm>
            <a:off x="4746029" y="1518969"/>
            <a:ext cx="2542742" cy="1508105"/>
          </a:xfrm>
          <a:prstGeom prst="rect">
            <a:avLst/>
          </a:prstGeom>
          <a:noFill/>
        </p:spPr>
        <p:txBody>
          <a:bodyPr wrap="square">
            <a:spAutoFit/>
          </a:bodyPr>
          <a:lstStyle/>
          <a:p>
            <a:pPr algn="l" rtl="0" fontAlgn="base"/>
            <a:r>
              <a:rPr lang="en-US" sz="2000" b="1" dirty="0">
                <a:solidFill>
                  <a:srgbClr val="000000"/>
                </a:solidFill>
                <a:latin typeface="Arial" panose="020B0604020202020204" pitchFamily="34" charset="0"/>
              </a:rPr>
              <a:t>Strengths</a:t>
            </a:r>
            <a:endParaRPr lang="en-US" sz="2000" b="1" i="0" dirty="0">
              <a:solidFill>
                <a:srgbClr val="000000"/>
              </a:solidFill>
              <a:effectLst/>
              <a:latin typeface="Arial" panose="020B0604020202020204" pitchFamily="34" charset="0"/>
            </a:endParaRPr>
          </a:p>
          <a:p>
            <a:pPr marL="285750" indent="-285750" fontAlgn="base">
              <a:buFont typeface="Arial" panose="020B0604020202020204" pitchFamily="34" charset="0"/>
              <a:buChar char="•"/>
            </a:pPr>
            <a:r>
              <a:rPr lang="en-US" dirty="0"/>
              <a:t>Easy to collect in managed care setting​</a:t>
            </a:r>
          </a:p>
          <a:p>
            <a:pPr marL="285750" indent="-285750" fontAlgn="base">
              <a:buFont typeface="Arial" panose="020B0604020202020204" pitchFamily="34" charset="0"/>
              <a:buChar char="•"/>
            </a:pPr>
            <a:r>
              <a:rPr lang="en-US" dirty="0"/>
              <a:t>Inexpensive​</a:t>
            </a:r>
          </a:p>
        </p:txBody>
      </p:sp>
      <p:sp>
        <p:nvSpPr>
          <p:cNvPr id="23" name="Rounded Rectangle 22">
            <a:extLst>
              <a:ext uri="{FF2B5EF4-FFF2-40B4-BE49-F238E27FC236}">
                <a16:creationId xmlns:a16="http://schemas.microsoft.com/office/drawing/2014/main" id="{E74C3C1E-22E8-8DCF-48E9-F6D3AF6EBAB2}"/>
              </a:ext>
            </a:extLst>
          </p:cNvPr>
          <p:cNvSpPr/>
          <p:nvPr/>
        </p:nvSpPr>
        <p:spPr>
          <a:xfrm>
            <a:off x="741465" y="1450878"/>
            <a:ext cx="3606000" cy="1511352"/>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4"/>
              </a:solidFill>
            </a:endParaRPr>
          </a:p>
        </p:txBody>
      </p:sp>
      <p:sp>
        <p:nvSpPr>
          <p:cNvPr id="8" name="TextBox 7">
            <a:extLst>
              <a:ext uri="{FF2B5EF4-FFF2-40B4-BE49-F238E27FC236}">
                <a16:creationId xmlns:a16="http://schemas.microsoft.com/office/drawing/2014/main" id="{A29B2687-683D-4BD8-4148-10933C6EBD3D}"/>
              </a:ext>
            </a:extLst>
          </p:cNvPr>
          <p:cNvSpPr txBox="1"/>
          <p:nvPr/>
        </p:nvSpPr>
        <p:spPr>
          <a:xfrm>
            <a:off x="1005480" y="1614004"/>
            <a:ext cx="3073743" cy="1200329"/>
          </a:xfrm>
          <a:prstGeom prst="rect">
            <a:avLst/>
          </a:prstGeom>
          <a:noFill/>
        </p:spPr>
        <p:txBody>
          <a:bodyPr wrap="square">
            <a:spAutoFit/>
          </a:bodyPr>
          <a:lstStyle/>
          <a:p>
            <a:r>
              <a:rPr lang="en-US" sz="2400" b="1" dirty="0">
                <a:solidFill>
                  <a:schemeClr val="bg1"/>
                </a:solidFill>
              </a:rPr>
              <a:t>Prescription Refills/ Medication Possession Ratio</a:t>
            </a:r>
          </a:p>
        </p:txBody>
      </p:sp>
      <p:sp>
        <p:nvSpPr>
          <p:cNvPr id="24" name="Rounded Rectangle 23">
            <a:extLst>
              <a:ext uri="{FF2B5EF4-FFF2-40B4-BE49-F238E27FC236}">
                <a16:creationId xmlns:a16="http://schemas.microsoft.com/office/drawing/2014/main" id="{8930F1FC-042E-28E1-734C-35C352AF891C}"/>
              </a:ext>
            </a:extLst>
          </p:cNvPr>
          <p:cNvSpPr/>
          <p:nvPr/>
        </p:nvSpPr>
        <p:spPr>
          <a:xfrm>
            <a:off x="3948900" y="3427405"/>
            <a:ext cx="7576559" cy="2788044"/>
          </a:xfrm>
          <a:prstGeom prst="roundRect">
            <a:avLst/>
          </a:prstGeom>
          <a:solidFill>
            <a:srgbClr val="E5F4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DADDE7"/>
              </a:solidFill>
            </a:endParaRPr>
          </a:p>
        </p:txBody>
      </p:sp>
      <p:sp>
        <p:nvSpPr>
          <p:cNvPr id="25" name="TextBox 24">
            <a:extLst>
              <a:ext uri="{FF2B5EF4-FFF2-40B4-BE49-F238E27FC236}">
                <a16:creationId xmlns:a16="http://schemas.microsoft.com/office/drawing/2014/main" id="{DA62C268-6C52-60E4-D4D0-4B98D59047CE}"/>
              </a:ext>
            </a:extLst>
          </p:cNvPr>
          <p:cNvSpPr txBox="1"/>
          <p:nvPr/>
        </p:nvSpPr>
        <p:spPr>
          <a:xfrm>
            <a:off x="7288772" y="3670714"/>
            <a:ext cx="3980590" cy="1508105"/>
          </a:xfrm>
          <a:prstGeom prst="rect">
            <a:avLst/>
          </a:prstGeom>
          <a:noFill/>
        </p:spPr>
        <p:txBody>
          <a:bodyPr wrap="square">
            <a:spAutoFit/>
          </a:bodyPr>
          <a:lstStyle/>
          <a:p>
            <a:pPr algn="l" rtl="0" fontAlgn="base"/>
            <a:r>
              <a:rPr lang="en-US" sz="2000" b="1" dirty="0">
                <a:solidFill>
                  <a:srgbClr val="000000"/>
                </a:solidFill>
                <a:latin typeface="Arial" panose="020B0604020202020204" pitchFamily="34" charset="0"/>
              </a:rPr>
              <a:t>Limitations</a:t>
            </a:r>
            <a:endParaRPr lang="en-US" sz="2000" b="1" i="0" dirty="0">
              <a:solidFill>
                <a:srgbClr val="000000"/>
              </a:solidFill>
              <a:effectLst/>
              <a:latin typeface="Arial" panose="020B0604020202020204" pitchFamily="34" charset="0"/>
            </a:endParaRPr>
          </a:p>
          <a:p>
            <a:pPr marL="285750" indent="-285750" fontAlgn="base">
              <a:buFont typeface="Arial" panose="020B0604020202020204" pitchFamily="34" charset="0"/>
              <a:buChar char="•"/>
            </a:pPr>
            <a:r>
              <a:rPr lang="en-US" dirty="0"/>
              <a:t>Expensive​</a:t>
            </a:r>
          </a:p>
          <a:p>
            <a:pPr marL="285750" indent="-285750" fontAlgn="base">
              <a:buFont typeface="Arial" panose="020B0604020202020204" pitchFamily="34" charset="0"/>
              <a:buChar char="•"/>
            </a:pPr>
            <a:r>
              <a:rPr lang="en-US" dirty="0"/>
              <a:t>Technical problems​</a:t>
            </a:r>
          </a:p>
          <a:p>
            <a:pPr marL="285750" indent="-285750" fontAlgn="base">
              <a:buFont typeface="Arial" panose="020B0604020202020204" pitchFamily="34" charset="0"/>
              <a:buChar char="•"/>
            </a:pPr>
            <a:r>
              <a:rPr lang="en-US" dirty="0"/>
              <a:t>Lost monitors​</a:t>
            </a:r>
          </a:p>
          <a:p>
            <a:pPr marL="285750" indent="-285750" fontAlgn="base">
              <a:buFont typeface="Arial" panose="020B0604020202020204" pitchFamily="34" charset="0"/>
              <a:buChar char="•"/>
            </a:pPr>
            <a:r>
              <a:rPr lang="en-US" dirty="0"/>
              <a:t>Presumptive dosing​</a:t>
            </a:r>
          </a:p>
        </p:txBody>
      </p:sp>
      <p:sp>
        <p:nvSpPr>
          <p:cNvPr id="26" name="TextBox 25">
            <a:extLst>
              <a:ext uri="{FF2B5EF4-FFF2-40B4-BE49-F238E27FC236}">
                <a16:creationId xmlns:a16="http://schemas.microsoft.com/office/drawing/2014/main" id="{63B42CAF-694C-3033-CC42-75E07A03C38A}"/>
              </a:ext>
            </a:extLst>
          </p:cNvPr>
          <p:cNvSpPr txBox="1"/>
          <p:nvPr/>
        </p:nvSpPr>
        <p:spPr>
          <a:xfrm>
            <a:off x="4746029" y="3673629"/>
            <a:ext cx="2542742" cy="2339102"/>
          </a:xfrm>
          <a:prstGeom prst="rect">
            <a:avLst/>
          </a:prstGeom>
          <a:noFill/>
        </p:spPr>
        <p:txBody>
          <a:bodyPr wrap="square">
            <a:spAutoFit/>
          </a:bodyPr>
          <a:lstStyle/>
          <a:p>
            <a:pPr algn="l" rtl="0" fontAlgn="base"/>
            <a:r>
              <a:rPr lang="en-US" sz="2000" b="1" dirty="0">
                <a:solidFill>
                  <a:srgbClr val="000000"/>
                </a:solidFill>
                <a:latin typeface="Arial" panose="020B0604020202020204" pitchFamily="34" charset="0"/>
              </a:rPr>
              <a:t>Strengths</a:t>
            </a:r>
            <a:endParaRPr lang="en-US" sz="2000" b="1" i="0" dirty="0">
              <a:solidFill>
                <a:srgbClr val="000000"/>
              </a:solidFill>
              <a:effectLst/>
              <a:latin typeface="Arial" panose="020B0604020202020204" pitchFamily="34" charset="0"/>
            </a:endParaRPr>
          </a:p>
          <a:p>
            <a:pPr marL="285750" indent="-285750" fontAlgn="base">
              <a:buFont typeface="Arial" panose="020B0604020202020204" pitchFamily="34" charset="0"/>
              <a:buChar char="•"/>
            </a:pPr>
            <a:r>
              <a:rPr lang="en-US" dirty="0"/>
              <a:t>Continuous measurement of adherence​</a:t>
            </a:r>
          </a:p>
          <a:p>
            <a:pPr marL="285750" indent="-285750" fontAlgn="base">
              <a:buFont typeface="Arial" panose="020B0604020202020204" pitchFamily="34" charset="0"/>
              <a:buChar char="•"/>
            </a:pPr>
            <a:r>
              <a:rPr lang="en-US" dirty="0"/>
              <a:t>Provides precise data​</a:t>
            </a:r>
          </a:p>
          <a:p>
            <a:pPr marL="285750" indent="-285750" fontAlgn="base">
              <a:buFont typeface="Arial" panose="020B0604020202020204" pitchFamily="34" charset="0"/>
              <a:buChar char="•"/>
            </a:pPr>
            <a:r>
              <a:rPr lang="en-US" dirty="0"/>
              <a:t>Provides objective data​</a:t>
            </a:r>
          </a:p>
        </p:txBody>
      </p:sp>
      <p:sp>
        <p:nvSpPr>
          <p:cNvPr id="28" name="Rounded Rectangle 27">
            <a:extLst>
              <a:ext uri="{FF2B5EF4-FFF2-40B4-BE49-F238E27FC236}">
                <a16:creationId xmlns:a16="http://schemas.microsoft.com/office/drawing/2014/main" id="{D82FBD1F-4E8A-E40E-A7EB-DE89324925D4}"/>
              </a:ext>
            </a:extLst>
          </p:cNvPr>
          <p:cNvSpPr/>
          <p:nvPr/>
        </p:nvSpPr>
        <p:spPr>
          <a:xfrm>
            <a:off x="741465" y="4255489"/>
            <a:ext cx="3606000" cy="923330"/>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4"/>
              </a:solidFill>
            </a:endParaRPr>
          </a:p>
        </p:txBody>
      </p:sp>
      <p:sp>
        <p:nvSpPr>
          <p:cNvPr id="29" name="TextBox 28">
            <a:extLst>
              <a:ext uri="{FF2B5EF4-FFF2-40B4-BE49-F238E27FC236}">
                <a16:creationId xmlns:a16="http://schemas.microsoft.com/office/drawing/2014/main" id="{A311F23A-642C-988D-DBE0-BA4F96FC546C}"/>
              </a:ext>
            </a:extLst>
          </p:cNvPr>
          <p:cNvSpPr txBox="1"/>
          <p:nvPr/>
        </p:nvSpPr>
        <p:spPr>
          <a:xfrm>
            <a:off x="1007593" y="4486321"/>
            <a:ext cx="3073743" cy="461665"/>
          </a:xfrm>
          <a:prstGeom prst="rect">
            <a:avLst/>
          </a:prstGeom>
          <a:noFill/>
        </p:spPr>
        <p:txBody>
          <a:bodyPr wrap="square">
            <a:spAutoFit/>
          </a:bodyPr>
          <a:lstStyle/>
          <a:p>
            <a:r>
              <a:rPr lang="en-US" sz="2400" b="1" dirty="0">
                <a:solidFill>
                  <a:schemeClr val="bg1"/>
                </a:solidFill>
              </a:rPr>
              <a:t>Electronic Monitors​</a:t>
            </a:r>
          </a:p>
        </p:txBody>
      </p:sp>
    </p:spTree>
    <p:extLst>
      <p:ext uri="{BB962C8B-B14F-4D97-AF65-F5344CB8AC3E}">
        <p14:creationId xmlns:p14="http://schemas.microsoft.com/office/powerpoint/2010/main" val="414476675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50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wipe(left)">
                                      <p:cBhvr>
                                        <p:cTn id="10" dur="500"/>
                                        <p:tgtEl>
                                          <p:spTgt spid="23"/>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wipe(left)">
                                      <p:cBhvr>
                                        <p:cTn id="13" dur="500"/>
                                        <p:tgtEl>
                                          <p:spTgt spid="2"/>
                                        </p:tgtEl>
                                      </p:cBhvr>
                                    </p:animEffect>
                                  </p:childTnLst>
                                </p:cTn>
                              </p:par>
                              <p:par>
                                <p:cTn id="14" presetID="22" presetClass="entr" presetSubtype="8" fill="hold" grpId="0" nodeType="withEffect">
                                  <p:stCondLst>
                                    <p:cond delay="500"/>
                                  </p:stCondLst>
                                  <p:childTnLst>
                                    <p:set>
                                      <p:cBhvr>
                                        <p:cTn id="15" dur="1" fill="hold">
                                          <p:stCondLst>
                                            <p:cond delay="0"/>
                                          </p:stCondLst>
                                        </p:cTn>
                                        <p:tgtEl>
                                          <p:spTgt spid="22"/>
                                        </p:tgtEl>
                                        <p:attrNameLst>
                                          <p:attrName>style.visibility</p:attrName>
                                        </p:attrNameLst>
                                      </p:cBhvr>
                                      <p:to>
                                        <p:strVal val="visible"/>
                                      </p:to>
                                    </p:set>
                                    <p:animEffect transition="in" filter="wipe(left)">
                                      <p:cBhvr>
                                        <p:cTn id="16" dur="500"/>
                                        <p:tgtEl>
                                          <p:spTgt spid="22"/>
                                        </p:tgtEl>
                                      </p:cBhvr>
                                    </p:animEffect>
                                  </p:childTnLst>
                                </p:cTn>
                              </p:par>
                              <p:par>
                                <p:cTn id="17" presetID="22" presetClass="entr" presetSubtype="8" fill="hold" grpId="0" nodeType="withEffect">
                                  <p:stCondLst>
                                    <p:cond delay="500"/>
                                  </p:stCondLst>
                                  <p:childTnLst>
                                    <p:set>
                                      <p:cBhvr>
                                        <p:cTn id="18" dur="1" fill="hold">
                                          <p:stCondLst>
                                            <p:cond delay="0"/>
                                          </p:stCondLst>
                                        </p:cTn>
                                        <p:tgtEl>
                                          <p:spTgt spid="21"/>
                                        </p:tgtEl>
                                        <p:attrNameLst>
                                          <p:attrName>style.visibility</p:attrName>
                                        </p:attrNameLst>
                                      </p:cBhvr>
                                      <p:to>
                                        <p:strVal val="visible"/>
                                      </p:to>
                                    </p:set>
                                    <p:animEffect transition="in" filter="wipe(left)">
                                      <p:cBhvr>
                                        <p:cTn id="19" dur="500"/>
                                        <p:tgtEl>
                                          <p:spTgt spid="21"/>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500"/>
                                  </p:stCondLst>
                                  <p:childTnLst>
                                    <p:set>
                                      <p:cBhvr>
                                        <p:cTn id="23" dur="1" fill="hold">
                                          <p:stCondLst>
                                            <p:cond delay="0"/>
                                          </p:stCondLst>
                                        </p:cTn>
                                        <p:tgtEl>
                                          <p:spTgt spid="29"/>
                                        </p:tgtEl>
                                        <p:attrNameLst>
                                          <p:attrName>style.visibility</p:attrName>
                                        </p:attrNameLst>
                                      </p:cBhvr>
                                      <p:to>
                                        <p:strVal val="visible"/>
                                      </p:to>
                                    </p:set>
                                    <p:animEffect transition="in" filter="wipe(left)">
                                      <p:cBhvr>
                                        <p:cTn id="24" dur="500"/>
                                        <p:tgtEl>
                                          <p:spTgt spid="29"/>
                                        </p:tgtEl>
                                      </p:cBhvr>
                                    </p:animEffect>
                                  </p:childTnLst>
                                </p:cTn>
                              </p:par>
                              <p:par>
                                <p:cTn id="25" presetID="22" presetClass="entr" presetSubtype="8" fill="hold" grpId="0" nodeType="with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wipe(left)">
                                      <p:cBhvr>
                                        <p:cTn id="27" dur="500"/>
                                        <p:tgtEl>
                                          <p:spTgt spid="28"/>
                                        </p:tgtEl>
                                      </p:cBhvr>
                                    </p:animEffect>
                                  </p:childTnLst>
                                </p:cTn>
                              </p:par>
                              <p:par>
                                <p:cTn id="28" presetID="22" presetClass="entr" presetSubtype="8" fill="hold" grpId="0" nodeType="withEffect">
                                  <p:stCondLst>
                                    <p:cond delay="0"/>
                                  </p:stCondLst>
                                  <p:childTnLst>
                                    <p:set>
                                      <p:cBhvr>
                                        <p:cTn id="29" dur="1" fill="hold">
                                          <p:stCondLst>
                                            <p:cond delay="0"/>
                                          </p:stCondLst>
                                        </p:cTn>
                                        <p:tgtEl>
                                          <p:spTgt spid="24"/>
                                        </p:tgtEl>
                                        <p:attrNameLst>
                                          <p:attrName>style.visibility</p:attrName>
                                        </p:attrNameLst>
                                      </p:cBhvr>
                                      <p:to>
                                        <p:strVal val="visible"/>
                                      </p:to>
                                    </p:set>
                                    <p:animEffect transition="in" filter="wipe(left)">
                                      <p:cBhvr>
                                        <p:cTn id="30" dur="500"/>
                                        <p:tgtEl>
                                          <p:spTgt spid="24"/>
                                        </p:tgtEl>
                                      </p:cBhvr>
                                    </p:animEffect>
                                  </p:childTnLst>
                                </p:cTn>
                              </p:par>
                              <p:par>
                                <p:cTn id="31" presetID="22" presetClass="entr" presetSubtype="8" fill="hold" grpId="0" nodeType="withEffect">
                                  <p:stCondLst>
                                    <p:cond delay="500"/>
                                  </p:stCondLst>
                                  <p:childTnLst>
                                    <p:set>
                                      <p:cBhvr>
                                        <p:cTn id="32" dur="1" fill="hold">
                                          <p:stCondLst>
                                            <p:cond delay="0"/>
                                          </p:stCondLst>
                                        </p:cTn>
                                        <p:tgtEl>
                                          <p:spTgt spid="26"/>
                                        </p:tgtEl>
                                        <p:attrNameLst>
                                          <p:attrName>style.visibility</p:attrName>
                                        </p:attrNameLst>
                                      </p:cBhvr>
                                      <p:to>
                                        <p:strVal val="visible"/>
                                      </p:to>
                                    </p:set>
                                    <p:animEffect transition="in" filter="wipe(left)">
                                      <p:cBhvr>
                                        <p:cTn id="33" dur="500"/>
                                        <p:tgtEl>
                                          <p:spTgt spid="26"/>
                                        </p:tgtEl>
                                      </p:cBhvr>
                                    </p:animEffect>
                                  </p:childTnLst>
                                </p:cTn>
                              </p:par>
                              <p:par>
                                <p:cTn id="34" presetID="22" presetClass="entr" presetSubtype="8" fill="hold" grpId="0" nodeType="withEffect">
                                  <p:stCondLst>
                                    <p:cond delay="500"/>
                                  </p:stCondLst>
                                  <p:childTnLst>
                                    <p:set>
                                      <p:cBhvr>
                                        <p:cTn id="35" dur="1" fill="hold">
                                          <p:stCondLst>
                                            <p:cond delay="0"/>
                                          </p:stCondLst>
                                        </p:cTn>
                                        <p:tgtEl>
                                          <p:spTgt spid="25"/>
                                        </p:tgtEl>
                                        <p:attrNameLst>
                                          <p:attrName>style.visibility</p:attrName>
                                        </p:attrNameLst>
                                      </p:cBhvr>
                                      <p:to>
                                        <p:strVal val="visible"/>
                                      </p:to>
                                    </p:set>
                                    <p:animEffect transition="in" filter="wipe(left)">
                                      <p:cBhvr>
                                        <p:cTn id="36"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1" grpId="0"/>
      <p:bldP spid="22" grpId="0"/>
      <p:bldP spid="23" grpId="0" animBg="1"/>
      <p:bldP spid="8" grpId="0"/>
      <p:bldP spid="24" grpId="0" animBg="1"/>
      <p:bldP spid="25" grpId="0"/>
      <p:bldP spid="26" grpId="0"/>
      <p:bldP spid="28" grpId="0" animBg="1"/>
      <p:bldP spid="2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0EEC0D-B9E9-334B-D8F6-E2D218E78EFD}"/>
            </a:ext>
          </a:extLst>
        </p:cNvPr>
        <p:cNvGrpSpPr/>
        <p:nvPr/>
      </p:nvGrpSpPr>
      <p:grpSpPr>
        <a:xfrm>
          <a:off x="0" y="0"/>
          <a:ext cx="0" cy="0"/>
          <a:chOff x="0" y="0"/>
          <a:chExt cx="0" cy="0"/>
        </a:xfrm>
      </p:grpSpPr>
      <p:sp>
        <p:nvSpPr>
          <p:cNvPr id="16" name="Title Placeholder 1">
            <a:extLst>
              <a:ext uri="{FF2B5EF4-FFF2-40B4-BE49-F238E27FC236}">
                <a16:creationId xmlns:a16="http://schemas.microsoft.com/office/drawing/2014/main" id="{B619D8DB-7597-5EA2-406E-53396123AC56}"/>
              </a:ext>
            </a:extLst>
          </p:cNvPr>
          <p:cNvSpPr txBox="1">
            <a:spLocks/>
          </p:cNvSpPr>
          <p:nvPr/>
        </p:nvSpPr>
        <p:spPr>
          <a:xfrm>
            <a:off x="743578" y="466627"/>
            <a:ext cx="10781882" cy="984251"/>
          </a:xfrm>
          <a:prstGeom prst="rect">
            <a:avLst/>
          </a:prstGeom>
        </p:spPr>
        <p:txBody>
          <a:bodyPr vert="horz" lIns="0" tIns="0" rIns="0" bIns="0" rtlCol="0" anchor="t">
            <a:noAutofit/>
          </a:bodyPr>
          <a:lstStyle>
            <a:lvl1pPr algn="l" defTabSz="914377" rtl="0" eaLnBrk="1" latinLnBrk="0" hangingPunct="1">
              <a:lnSpc>
                <a:spcPct val="100000"/>
              </a:lnSpc>
              <a:spcBef>
                <a:spcPct val="0"/>
              </a:spcBef>
              <a:buNone/>
              <a:defRPr sz="3200" b="0" i="0" kern="1200">
                <a:solidFill>
                  <a:schemeClr val="tx1"/>
                </a:solidFill>
                <a:latin typeface="+mj-lt"/>
                <a:ea typeface="Verdana" panose="020B0604030504040204" pitchFamily="34" charset="0"/>
                <a:cs typeface="Arial" panose="020B0604020202020204" pitchFamily="34" charset="0"/>
              </a:defRPr>
            </a:lvl1pPr>
          </a:lstStyle>
          <a:p>
            <a:r>
              <a:rPr lang="en-US" b="1" dirty="0">
                <a:solidFill>
                  <a:schemeClr val="tx2"/>
                </a:solidFill>
              </a:rPr>
              <a:t>How do you measure adherence? ​</a:t>
            </a:r>
            <a:endParaRPr lang="en-GB" sz="3600" b="1" dirty="0">
              <a:solidFill>
                <a:schemeClr val="tx2"/>
              </a:solidFill>
            </a:endParaRPr>
          </a:p>
        </p:txBody>
      </p:sp>
      <p:sp>
        <p:nvSpPr>
          <p:cNvPr id="4" name="Footer Placeholder 3">
            <a:extLst>
              <a:ext uri="{FF2B5EF4-FFF2-40B4-BE49-F238E27FC236}">
                <a16:creationId xmlns:a16="http://schemas.microsoft.com/office/drawing/2014/main" id="{587849B2-3BF8-5FCE-FF87-A09F8476BC18}"/>
              </a:ext>
            </a:extLst>
          </p:cNvPr>
          <p:cNvSpPr>
            <a:spLocks noGrp="1"/>
          </p:cNvSpPr>
          <p:nvPr>
            <p:ph type="ftr" sz="quarter" idx="3"/>
          </p:nvPr>
        </p:nvSpPr>
        <p:spPr/>
        <p:txBody>
          <a:bodyPr/>
          <a:lstStyle/>
          <a:p>
            <a:r>
              <a:rPr lang="en-US">
                <a:cs typeface="Arial" panose="020B0604020202020204" pitchFamily="34" charset="0"/>
              </a:rPr>
              <a:t>American Epilepsy Society</a:t>
            </a:r>
            <a:endParaRPr lang="en-US" dirty="0">
              <a:cs typeface="Arial" panose="020B0604020202020204" pitchFamily="34" charset="0"/>
            </a:endParaRPr>
          </a:p>
        </p:txBody>
      </p:sp>
      <p:sp>
        <p:nvSpPr>
          <p:cNvPr id="2" name="Rounded Rectangle 1">
            <a:extLst>
              <a:ext uri="{FF2B5EF4-FFF2-40B4-BE49-F238E27FC236}">
                <a16:creationId xmlns:a16="http://schemas.microsoft.com/office/drawing/2014/main" id="{99290507-B896-EA6B-BF06-2AB11589E80E}"/>
              </a:ext>
            </a:extLst>
          </p:cNvPr>
          <p:cNvSpPr/>
          <p:nvPr/>
        </p:nvSpPr>
        <p:spPr>
          <a:xfrm>
            <a:off x="3948900" y="1272745"/>
            <a:ext cx="7576559" cy="2154659"/>
          </a:xfrm>
          <a:prstGeom prst="roundRect">
            <a:avLst/>
          </a:prstGeom>
          <a:solidFill>
            <a:srgbClr val="E5F4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DADDE7"/>
              </a:solidFill>
            </a:endParaRPr>
          </a:p>
        </p:txBody>
      </p:sp>
      <p:sp>
        <p:nvSpPr>
          <p:cNvPr id="21" name="TextBox 20">
            <a:extLst>
              <a:ext uri="{FF2B5EF4-FFF2-40B4-BE49-F238E27FC236}">
                <a16:creationId xmlns:a16="http://schemas.microsoft.com/office/drawing/2014/main" id="{F5CB9353-A405-8FB8-362E-4331F99CF428}"/>
              </a:ext>
            </a:extLst>
          </p:cNvPr>
          <p:cNvSpPr txBox="1"/>
          <p:nvPr/>
        </p:nvSpPr>
        <p:spPr>
          <a:xfrm>
            <a:off x="7288772" y="1516054"/>
            <a:ext cx="3980590" cy="1785104"/>
          </a:xfrm>
          <a:prstGeom prst="rect">
            <a:avLst/>
          </a:prstGeom>
          <a:noFill/>
        </p:spPr>
        <p:txBody>
          <a:bodyPr wrap="square">
            <a:spAutoFit/>
          </a:bodyPr>
          <a:lstStyle/>
          <a:p>
            <a:pPr algn="l" rtl="0" fontAlgn="base"/>
            <a:r>
              <a:rPr lang="en-US" sz="2000" b="1" dirty="0">
                <a:solidFill>
                  <a:srgbClr val="000000"/>
                </a:solidFill>
                <a:latin typeface="Arial" panose="020B0604020202020204" pitchFamily="34" charset="0"/>
              </a:rPr>
              <a:t>Limitations</a:t>
            </a:r>
            <a:endParaRPr lang="en-US" sz="2000" b="1" i="0" dirty="0">
              <a:solidFill>
                <a:srgbClr val="000000"/>
              </a:solidFill>
              <a:effectLst/>
              <a:latin typeface="Arial" panose="020B0604020202020204" pitchFamily="34" charset="0"/>
            </a:endParaRPr>
          </a:p>
          <a:p>
            <a:pPr marL="285750" indent="-285750" fontAlgn="base">
              <a:buFont typeface="Arial" panose="020B0604020202020204" pitchFamily="34" charset="0"/>
              <a:buChar char="•"/>
            </a:pPr>
            <a:r>
              <a:rPr lang="en-US" dirty="0"/>
              <a:t>Affected by pharmacokinetic variation​</a:t>
            </a:r>
          </a:p>
          <a:p>
            <a:pPr marL="285750" indent="-285750" fontAlgn="base">
              <a:buFont typeface="Arial" panose="020B0604020202020204" pitchFamily="34" charset="0"/>
              <a:buChar char="•"/>
            </a:pPr>
            <a:r>
              <a:rPr lang="en-US" dirty="0"/>
              <a:t>Short-term-only reflects past 48-72 hours​</a:t>
            </a:r>
          </a:p>
          <a:p>
            <a:pPr marL="285750" indent="-285750" fontAlgn="base">
              <a:buFont typeface="Arial" panose="020B0604020202020204" pitchFamily="34" charset="0"/>
              <a:buChar char="•"/>
            </a:pPr>
            <a:r>
              <a:rPr lang="en-US" dirty="0"/>
              <a:t>Invasive​</a:t>
            </a:r>
          </a:p>
        </p:txBody>
      </p:sp>
      <p:sp>
        <p:nvSpPr>
          <p:cNvPr id="22" name="TextBox 21">
            <a:extLst>
              <a:ext uri="{FF2B5EF4-FFF2-40B4-BE49-F238E27FC236}">
                <a16:creationId xmlns:a16="http://schemas.microsoft.com/office/drawing/2014/main" id="{CFC59296-4560-D70D-4FA3-4D905778FE68}"/>
              </a:ext>
            </a:extLst>
          </p:cNvPr>
          <p:cNvSpPr txBox="1"/>
          <p:nvPr/>
        </p:nvSpPr>
        <p:spPr>
          <a:xfrm>
            <a:off x="4746029" y="1518969"/>
            <a:ext cx="2542742" cy="1508105"/>
          </a:xfrm>
          <a:prstGeom prst="rect">
            <a:avLst/>
          </a:prstGeom>
          <a:noFill/>
        </p:spPr>
        <p:txBody>
          <a:bodyPr wrap="square">
            <a:spAutoFit/>
          </a:bodyPr>
          <a:lstStyle/>
          <a:p>
            <a:pPr algn="l" rtl="0" fontAlgn="base"/>
            <a:r>
              <a:rPr lang="en-US" sz="2000" b="1" dirty="0">
                <a:solidFill>
                  <a:srgbClr val="000000"/>
                </a:solidFill>
                <a:latin typeface="Arial" panose="020B0604020202020204" pitchFamily="34" charset="0"/>
              </a:rPr>
              <a:t>Strengths</a:t>
            </a:r>
            <a:endParaRPr lang="en-US" sz="2000" b="1" i="0" dirty="0">
              <a:solidFill>
                <a:srgbClr val="000000"/>
              </a:solidFill>
              <a:effectLst/>
              <a:latin typeface="Arial" panose="020B0604020202020204" pitchFamily="34" charset="0"/>
            </a:endParaRPr>
          </a:p>
          <a:p>
            <a:pPr marL="285750" indent="-285750" fontAlgn="base">
              <a:buFont typeface="Arial" panose="020B0604020202020204" pitchFamily="34" charset="0"/>
              <a:buChar char="•"/>
            </a:pPr>
            <a:r>
              <a:rPr lang="en-US" dirty="0"/>
              <a:t>Objective​</a:t>
            </a:r>
          </a:p>
          <a:p>
            <a:pPr marL="285750" indent="-285750" fontAlgn="base">
              <a:buFont typeface="Arial" panose="020B0604020202020204" pitchFamily="34" charset="0"/>
              <a:buChar char="•"/>
            </a:pPr>
            <a:r>
              <a:rPr lang="en-US" dirty="0"/>
              <a:t>Quantifiable​</a:t>
            </a:r>
          </a:p>
          <a:p>
            <a:pPr marL="285750" indent="-285750" fontAlgn="base">
              <a:buFont typeface="Arial" panose="020B0604020202020204" pitchFamily="34" charset="0"/>
              <a:buChar char="•"/>
            </a:pPr>
            <a:r>
              <a:rPr lang="en-US" dirty="0"/>
              <a:t>Sensitive to dosing regimens​</a:t>
            </a:r>
          </a:p>
        </p:txBody>
      </p:sp>
      <p:sp>
        <p:nvSpPr>
          <p:cNvPr id="23" name="Rounded Rectangle 22">
            <a:extLst>
              <a:ext uri="{FF2B5EF4-FFF2-40B4-BE49-F238E27FC236}">
                <a16:creationId xmlns:a16="http://schemas.microsoft.com/office/drawing/2014/main" id="{5ADFB0EF-E2D8-AC80-3D5E-2D2E48977CA5}"/>
              </a:ext>
            </a:extLst>
          </p:cNvPr>
          <p:cNvSpPr/>
          <p:nvPr/>
        </p:nvSpPr>
        <p:spPr>
          <a:xfrm>
            <a:off x="741465" y="1982221"/>
            <a:ext cx="3606000" cy="806119"/>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4"/>
              </a:solidFill>
            </a:endParaRPr>
          </a:p>
        </p:txBody>
      </p:sp>
      <p:sp>
        <p:nvSpPr>
          <p:cNvPr id="8" name="TextBox 7">
            <a:extLst>
              <a:ext uri="{FF2B5EF4-FFF2-40B4-BE49-F238E27FC236}">
                <a16:creationId xmlns:a16="http://schemas.microsoft.com/office/drawing/2014/main" id="{294C1E66-4353-7882-0053-60DE6B714187}"/>
              </a:ext>
            </a:extLst>
          </p:cNvPr>
          <p:cNvSpPr txBox="1"/>
          <p:nvPr/>
        </p:nvSpPr>
        <p:spPr>
          <a:xfrm>
            <a:off x="1005480" y="2145347"/>
            <a:ext cx="3073743" cy="461665"/>
          </a:xfrm>
          <a:prstGeom prst="rect">
            <a:avLst/>
          </a:prstGeom>
          <a:noFill/>
        </p:spPr>
        <p:txBody>
          <a:bodyPr wrap="square">
            <a:spAutoFit/>
          </a:bodyPr>
          <a:lstStyle/>
          <a:p>
            <a:r>
              <a:rPr lang="en-US" sz="2400" b="1" dirty="0">
                <a:solidFill>
                  <a:schemeClr val="bg1"/>
                </a:solidFill>
              </a:rPr>
              <a:t>Blood serum levels​</a:t>
            </a:r>
          </a:p>
        </p:txBody>
      </p:sp>
      <p:sp>
        <p:nvSpPr>
          <p:cNvPr id="24" name="Rounded Rectangle 23">
            <a:extLst>
              <a:ext uri="{FF2B5EF4-FFF2-40B4-BE49-F238E27FC236}">
                <a16:creationId xmlns:a16="http://schemas.microsoft.com/office/drawing/2014/main" id="{389CD05A-348B-E1D4-2239-C863254EC7A1}"/>
              </a:ext>
            </a:extLst>
          </p:cNvPr>
          <p:cNvSpPr/>
          <p:nvPr/>
        </p:nvSpPr>
        <p:spPr>
          <a:xfrm>
            <a:off x="3948900" y="3723969"/>
            <a:ext cx="7576559" cy="2154659"/>
          </a:xfrm>
          <a:prstGeom prst="roundRect">
            <a:avLst/>
          </a:prstGeom>
          <a:solidFill>
            <a:srgbClr val="E5F4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DADDE7"/>
              </a:solidFill>
            </a:endParaRPr>
          </a:p>
        </p:txBody>
      </p:sp>
      <p:sp>
        <p:nvSpPr>
          <p:cNvPr id="25" name="TextBox 24">
            <a:extLst>
              <a:ext uri="{FF2B5EF4-FFF2-40B4-BE49-F238E27FC236}">
                <a16:creationId xmlns:a16="http://schemas.microsoft.com/office/drawing/2014/main" id="{3FE7F924-A664-1331-6138-DAB5EFE8E1F7}"/>
              </a:ext>
            </a:extLst>
          </p:cNvPr>
          <p:cNvSpPr txBox="1"/>
          <p:nvPr/>
        </p:nvSpPr>
        <p:spPr>
          <a:xfrm>
            <a:off x="7288772" y="3967278"/>
            <a:ext cx="3980590" cy="1231106"/>
          </a:xfrm>
          <a:prstGeom prst="rect">
            <a:avLst/>
          </a:prstGeom>
          <a:noFill/>
        </p:spPr>
        <p:txBody>
          <a:bodyPr wrap="square">
            <a:spAutoFit/>
          </a:bodyPr>
          <a:lstStyle/>
          <a:p>
            <a:pPr algn="l" rtl="0" fontAlgn="base"/>
            <a:r>
              <a:rPr lang="en-US" sz="2000" b="1" dirty="0">
                <a:solidFill>
                  <a:srgbClr val="000000"/>
                </a:solidFill>
                <a:latin typeface="Arial" panose="020B0604020202020204" pitchFamily="34" charset="0"/>
              </a:rPr>
              <a:t>Limitations</a:t>
            </a:r>
            <a:endParaRPr lang="en-US" sz="2000" b="1" i="0" dirty="0">
              <a:solidFill>
                <a:srgbClr val="000000"/>
              </a:solidFill>
              <a:effectLst/>
              <a:latin typeface="Arial" panose="020B0604020202020204" pitchFamily="34" charset="0"/>
            </a:endParaRPr>
          </a:p>
          <a:p>
            <a:pPr marL="285750" indent="-285750" fontAlgn="base">
              <a:buFont typeface="Arial" panose="020B0604020202020204" pitchFamily="34" charset="0"/>
              <a:buChar char="•"/>
            </a:pPr>
            <a:r>
              <a:rPr lang="en-US" dirty="0"/>
              <a:t>Debatable effectiveness​</a:t>
            </a:r>
          </a:p>
          <a:p>
            <a:pPr marL="285750" indent="-285750" fontAlgn="base">
              <a:buFont typeface="Arial" panose="020B0604020202020204" pitchFamily="34" charset="0"/>
              <a:buChar char="•"/>
            </a:pPr>
            <a:r>
              <a:rPr lang="en-US" dirty="0"/>
              <a:t>Affected by pharmacokinetic variation​</a:t>
            </a:r>
          </a:p>
        </p:txBody>
      </p:sp>
      <p:sp>
        <p:nvSpPr>
          <p:cNvPr id="26" name="TextBox 25">
            <a:extLst>
              <a:ext uri="{FF2B5EF4-FFF2-40B4-BE49-F238E27FC236}">
                <a16:creationId xmlns:a16="http://schemas.microsoft.com/office/drawing/2014/main" id="{6A8D0082-592C-EB5E-68C0-4866F305046A}"/>
              </a:ext>
            </a:extLst>
          </p:cNvPr>
          <p:cNvSpPr txBox="1"/>
          <p:nvPr/>
        </p:nvSpPr>
        <p:spPr>
          <a:xfrm>
            <a:off x="4746029" y="3970193"/>
            <a:ext cx="2542742" cy="1785104"/>
          </a:xfrm>
          <a:prstGeom prst="rect">
            <a:avLst/>
          </a:prstGeom>
          <a:noFill/>
        </p:spPr>
        <p:txBody>
          <a:bodyPr wrap="square">
            <a:spAutoFit/>
          </a:bodyPr>
          <a:lstStyle/>
          <a:p>
            <a:pPr algn="l" rtl="0" fontAlgn="base"/>
            <a:r>
              <a:rPr lang="en-US" sz="2000" b="1" dirty="0">
                <a:solidFill>
                  <a:srgbClr val="000000"/>
                </a:solidFill>
                <a:latin typeface="Arial" panose="020B0604020202020204" pitchFamily="34" charset="0"/>
              </a:rPr>
              <a:t>Strengths</a:t>
            </a:r>
            <a:endParaRPr lang="en-US" sz="2000" b="1" i="0" dirty="0">
              <a:solidFill>
                <a:srgbClr val="000000"/>
              </a:solidFill>
              <a:effectLst/>
              <a:latin typeface="Arial" panose="020B0604020202020204" pitchFamily="34" charset="0"/>
            </a:endParaRPr>
          </a:p>
          <a:p>
            <a:pPr marL="285750" indent="-285750" fontAlgn="base">
              <a:buFont typeface="Arial" panose="020B0604020202020204" pitchFamily="34" charset="0"/>
              <a:buChar char="•"/>
            </a:pPr>
            <a:r>
              <a:rPr lang="en-US" dirty="0"/>
              <a:t>Objective​</a:t>
            </a:r>
          </a:p>
          <a:p>
            <a:pPr marL="285750" indent="-285750" fontAlgn="base">
              <a:buFont typeface="Arial" panose="020B0604020202020204" pitchFamily="34" charset="0"/>
              <a:buChar char="•"/>
            </a:pPr>
            <a:r>
              <a:rPr lang="en-US" dirty="0"/>
              <a:t>Quantifiable​</a:t>
            </a:r>
          </a:p>
          <a:p>
            <a:pPr marL="285750" indent="-285750" fontAlgn="base">
              <a:buFont typeface="Arial" panose="020B0604020202020204" pitchFamily="34" charset="0"/>
              <a:buChar char="•"/>
            </a:pPr>
            <a:r>
              <a:rPr lang="en-US" dirty="0"/>
              <a:t>Sensitivity​</a:t>
            </a:r>
          </a:p>
          <a:p>
            <a:pPr marL="285750" indent="-285750" fontAlgn="base">
              <a:buFont typeface="Arial" panose="020B0604020202020204" pitchFamily="34" charset="0"/>
              <a:buChar char="•"/>
            </a:pPr>
            <a:r>
              <a:rPr lang="en-US" dirty="0"/>
              <a:t>Less invasive than blood serum testing​</a:t>
            </a:r>
          </a:p>
        </p:txBody>
      </p:sp>
      <p:sp>
        <p:nvSpPr>
          <p:cNvPr id="28" name="Rounded Rectangle 27">
            <a:extLst>
              <a:ext uri="{FF2B5EF4-FFF2-40B4-BE49-F238E27FC236}">
                <a16:creationId xmlns:a16="http://schemas.microsoft.com/office/drawing/2014/main" id="{DA23FAE2-DCB2-EA72-075B-15D0C037E3DC}"/>
              </a:ext>
            </a:extLst>
          </p:cNvPr>
          <p:cNvSpPr/>
          <p:nvPr/>
        </p:nvSpPr>
        <p:spPr>
          <a:xfrm>
            <a:off x="741465" y="4341986"/>
            <a:ext cx="3606000" cy="923330"/>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4"/>
              </a:solidFill>
            </a:endParaRPr>
          </a:p>
        </p:txBody>
      </p:sp>
      <p:sp>
        <p:nvSpPr>
          <p:cNvPr id="29" name="TextBox 28">
            <a:extLst>
              <a:ext uri="{FF2B5EF4-FFF2-40B4-BE49-F238E27FC236}">
                <a16:creationId xmlns:a16="http://schemas.microsoft.com/office/drawing/2014/main" id="{F876A10D-9759-F14E-FBFF-AAB44AE72322}"/>
              </a:ext>
            </a:extLst>
          </p:cNvPr>
          <p:cNvSpPr txBox="1"/>
          <p:nvPr/>
        </p:nvSpPr>
        <p:spPr>
          <a:xfrm>
            <a:off x="1007593" y="4572818"/>
            <a:ext cx="3073743" cy="461665"/>
          </a:xfrm>
          <a:prstGeom prst="rect">
            <a:avLst/>
          </a:prstGeom>
          <a:noFill/>
        </p:spPr>
        <p:txBody>
          <a:bodyPr wrap="square">
            <a:spAutoFit/>
          </a:bodyPr>
          <a:lstStyle/>
          <a:p>
            <a:r>
              <a:rPr lang="en-US" sz="2400" b="1" dirty="0">
                <a:solidFill>
                  <a:schemeClr val="bg1"/>
                </a:solidFill>
              </a:rPr>
              <a:t>Hair serum levels​</a:t>
            </a:r>
            <a:endParaRPr lang="en-US" sz="3200" b="1" dirty="0">
              <a:solidFill>
                <a:schemeClr val="bg1"/>
              </a:solidFill>
            </a:endParaRPr>
          </a:p>
        </p:txBody>
      </p:sp>
    </p:spTree>
    <p:extLst>
      <p:ext uri="{BB962C8B-B14F-4D97-AF65-F5344CB8AC3E}">
        <p14:creationId xmlns:p14="http://schemas.microsoft.com/office/powerpoint/2010/main" val="408367402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50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wipe(left)">
                                      <p:cBhvr>
                                        <p:cTn id="10" dur="500"/>
                                        <p:tgtEl>
                                          <p:spTgt spid="23"/>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wipe(left)">
                                      <p:cBhvr>
                                        <p:cTn id="13" dur="500"/>
                                        <p:tgtEl>
                                          <p:spTgt spid="2"/>
                                        </p:tgtEl>
                                      </p:cBhvr>
                                    </p:animEffect>
                                  </p:childTnLst>
                                </p:cTn>
                              </p:par>
                              <p:par>
                                <p:cTn id="14" presetID="22" presetClass="entr" presetSubtype="8" fill="hold" grpId="0" nodeType="withEffect">
                                  <p:stCondLst>
                                    <p:cond delay="500"/>
                                  </p:stCondLst>
                                  <p:childTnLst>
                                    <p:set>
                                      <p:cBhvr>
                                        <p:cTn id="15" dur="1" fill="hold">
                                          <p:stCondLst>
                                            <p:cond delay="0"/>
                                          </p:stCondLst>
                                        </p:cTn>
                                        <p:tgtEl>
                                          <p:spTgt spid="22"/>
                                        </p:tgtEl>
                                        <p:attrNameLst>
                                          <p:attrName>style.visibility</p:attrName>
                                        </p:attrNameLst>
                                      </p:cBhvr>
                                      <p:to>
                                        <p:strVal val="visible"/>
                                      </p:to>
                                    </p:set>
                                    <p:animEffect transition="in" filter="wipe(left)">
                                      <p:cBhvr>
                                        <p:cTn id="16" dur="500"/>
                                        <p:tgtEl>
                                          <p:spTgt spid="22"/>
                                        </p:tgtEl>
                                      </p:cBhvr>
                                    </p:animEffect>
                                  </p:childTnLst>
                                </p:cTn>
                              </p:par>
                              <p:par>
                                <p:cTn id="17" presetID="22" presetClass="entr" presetSubtype="8" fill="hold" grpId="0" nodeType="withEffect">
                                  <p:stCondLst>
                                    <p:cond delay="500"/>
                                  </p:stCondLst>
                                  <p:childTnLst>
                                    <p:set>
                                      <p:cBhvr>
                                        <p:cTn id="18" dur="1" fill="hold">
                                          <p:stCondLst>
                                            <p:cond delay="0"/>
                                          </p:stCondLst>
                                        </p:cTn>
                                        <p:tgtEl>
                                          <p:spTgt spid="21"/>
                                        </p:tgtEl>
                                        <p:attrNameLst>
                                          <p:attrName>style.visibility</p:attrName>
                                        </p:attrNameLst>
                                      </p:cBhvr>
                                      <p:to>
                                        <p:strVal val="visible"/>
                                      </p:to>
                                    </p:set>
                                    <p:animEffect transition="in" filter="wipe(left)">
                                      <p:cBhvr>
                                        <p:cTn id="19" dur="500"/>
                                        <p:tgtEl>
                                          <p:spTgt spid="21"/>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500"/>
                                  </p:stCondLst>
                                  <p:childTnLst>
                                    <p:set>
                                      <p:cBhvr>
                                        <p:cTn id="23" dur="1" fill="hold">
                                          <p:stCondLst>
                                            <p:cond delay="0"/>
                                          </p:stCondLst>
                                        </p:cTn>
                                        <p:tgtEl>
                                          <p:spTgt spid="29"/>
                                        </p:tgtEl>
                                        <p:attrNameLst>
                                          <p:attrName>style.visibility</p:attrName>
                                        </p:attrNameLst>
                                      </p:cBhvr>
                                      <p:to>
                                        <p:strVal val="visible"/>
                                      </p:to>
                                    </p:set>
                                    <p:animEffect transition="in" filter="wipe(left)">
                                      <p:cBhvr>
                                        <p:cTn id="24" dur="500"/>
                                        <p:tgtEl>
                                          <p:spTgt spid="29"/>
                                        </p:tgtEl>
                                      </p:cBhvr>
                                    </p:animEffect>
                                  </p:childTnLst>
                                </p:cTn>
                              </p:par>
                              <p:par>
                                <p:cTn id="25" presetID="22" presetClass="entr" presetSubtype="8" fill="hold" grpId="0" nodeType="with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wipe(left)">
                                      <p:cBhvr>
                                        <p:cTn id="27" dur="500"/>
                                        <p:tgtEl>
                                          <p:spTgt spid="28"/>
                                        </p:tgtEl>
                                      </p:cBhvr>
                                    </p:animEffect>
                                  </p:childTnLst>
                                </p:cTn>
                              </p:par>
                              <p:par>
                                <p:cTn id="28" presetID="22" presetClass="entr" presetSubtype="8" fill="hold" grpId="0" nodeType="withEffect">
                                  <p:stCondLst>
                                    <p:cond delay="0"/>
                                  </p:stCondLst>
                                  <p:childTnLst>
                                    <p:set>
                                      <p:cBhvr>
                                        <p:cTn id="29" dur="1" fill="hold">
                                          <p:stCondLst>
                                            <p:cond delay="0"/>
                                          </p:stCondLst>
                                        </p:cTn>
                                        <p:tgtEl>
                                          <p:spTgt spid="24"/>
                                        </p:tgtEl>
                                        <p:attrNameLst>
                                          <p:attrName>style.visibility</p:attrName>
                                        </p:attrNameLst>
                                      </p:cBhvr>
                                      <p:to>
                                        <p:strVal val="visible"/>
                                      </p:to>
                                    </p:set>
                                    <p:animEffect transition="in" filter="wipe(left)">
                                      <p:cBhvr>
                                        <p:cTn id="30" dur="500"/>
                                        <p:tgtEl>
                                          <p:spTgt spid="24"/>
                                        </p:tgtEl>
                                      </p:cBhvr>
                                    </p:animEffect>
                                  </p:childTnLst>
                                </p:cTn>
                              </p:par>
                              <p:par>
                                <p:cTn id="31" presetID="22" presetClass="entr" presetSubtype="8" fill="hold" grpId="0" nodeType="withEffect">
                                  <p:stCondLst>
                                    <p:cond delay="500"/>
                                  </p:stCondLst>
                                  <p:childTnLst>
                                    <p:set>
                                      <p:cBhvr>
                                        <p:cTn id="32" dur="1" fill="hold">
                                          <p:stCondLst>
                                            <p:cond delay="0"/>
                                          </p:stCondLst>
                                        </p:cTn>
                                        <p:tgtEl>
                                          <p:spTgt spid="26"/>
                                        </p:tgtEl>
                                        <p:attrNameLst>
                                          <p:attrName>style.visibility</p:attrName>
                                        </p:attrNameLst>
                                      </p:cBhvr>
                                      <p:to>
                                        <p:strVal val="visible"/>
                                      </p:to>
                                    </p:set>
                                    <p:animEffect transition="in" filter="wipe(left)">
                                      <p:cBhvr>
                                        <p:cTn id="33" dur="500"/>
                                        <p:tgtEl>
                                          <p:spTgt spid="26"/>
                                        </p:tgtEl>
                                      </p:cBhvr>
                                    </p:animEffect>
                                  </p:childTnLst>
                                </p:cTn>
                              </p:par>
                              <p:par>
                                <p:cTn id="34" presetID="22" presetClass="entr" presetSubtype="8" fill="hold" grpId="0" nodeType="withEffect">
                                  <p:stCondLst>
                                    <p:cond delay="500"/>
                                  </p:stCondLst>
                                  <p:childTnLst>
                                    <p:set>
                                      <p:cBhvr>
                                        <p:cTn id="35" dur="1" fill="hold">
                                          <p:stCondLst>
                                            <p:cond delay="0"/>
                                          </p:stCondLst>
                                        </p:cTn>
                                        <p:tgtEl>
                                          <p:spTgt spid="25"/>
                                        </p:tgtEl>
                                        <p:attrNameLst>
                                          <p:attrName>style.visibility</p:attrName>
                                        </p:attrNameLst>
                                      </p:cBhvr>
                                      <p:to>
                                        <p:strVal val="visible"/>
                                      </p:to>
                                    </p:set>
                                    <p:animEffect transition="in" filter="wipe(left)">
                                      <p:cBhvr>
                                        <p:cTn id="36"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1" grpId="0"/>
      <p:bldP spid="22" grpId="0"/>
      <p:bldP spid="23" grpId="0" animBg="1"/>
      <p:bldP spid="8" grpId="0"/>
      <p:bldP spid="24" grpId="0" animBg="1"/>
      <p:bldP spid="25" grpId="0"/>
      <p:bldP spid="26" grpId="0"/>
      <p:bldP spid="28" grpId="0" animBg="1"/>
      <p:bldP spid="2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25058B-414F-D812-054E-F45CDD1D7CCE}"/>
            </a:ext>
          </a:extLst>
        </p:cNvPr>
        <p:cNvGrpSpPr/>
        <p:nvPr/>
      </p:nvGrpSpPr>
      <p:grpSpPr>
        <a:xfrm>
          <a:off x="0" y="0"/>
          <a:ext cx="0" cy="0"/>
          <a:chOff x="0" y="0"/>
          <a:chExt cx="0" cy="0"/>
        </a:xfrm>
      </p:grpSpPr>
      <p:sp>
        <p:nvSpPr>
          <p:cNvPr id="16" name="Title Placeholder 1">
            <a:extLst>
              <a:ext uri="{FF2B5EF4-FFF2-40B4-BE49-F238E27FC236}">
                <a16:creationId xmlns:a16="http://schemas.microsoft.com/office/drawing/2014/main" id="{F5D7245B-4924-FB0A-A603-F5BEDBFCC5C2}"/>
              </a:ext>
            </a:extLst>
          </p:cNvPr>
          <p:cNvSpPr txBox="1">
            <a:spLocks/>
          </p:cNvSpPr>
          <p:nvPr/>
        </p:nvSpPr>
        <p:spPr>
          <a:xfrm>
            <a:off x="743578" y="466627"/>
            <a:ext cx="10781882" cy="984251"/>
          </a:xfrm>
          <a:prstGeom prst="rect">
            <a:avLst/>
          </a:prstGeom>
        </p:spPr>
        <p:txBody>
          <a:bodyPr vert="horz" lIns="0" tIns="0" rIns="0" bIns="0" rtlCol="0" anchor="t">
            <a:noAutofit/>
          </a:bodyPr>
          <a:lstStyle>
            <a:lvl1pPr algn="l" defTabSz="914377" rtl="0" eaLnBrk="1" latinLnBrk="0" hangingPunct="1">
              <a:lnSpc>
                <a:spcPct val="100000"/>
              </a:lnSpc>
              <a:spcBef>
                <a:spcPct val="0"/>
              </a:spcBef>
              <a:buNone/>
              <a:defRPr sz="3200" b="0" i="0" kern="1200">
                <a:solidFill>
                  <a:schemeClr val="tx1"/>
                </a:solidFill>
                <a:latin typeface="+mj-lt"/>
                <a:ea typeface="Verdana" panose="020B0604030504040204" pitchFamily="34" charset="0"/>
                <a:cs typeface="Arial" panose="020B0604020202020204" pitchFamily="34" charset="0"/>
              </a:defRPr>
            </a:lvl1pPr>
          </a:lstStyle>
          <a:p>
            <a:r>
              <a:rPr lang="en-US" b="1" dirty="0">
                <a:solidFill>
                  <a:schemeClr val="tx2"/>
                </a:solidFill>
              </a:rPr>
              <a:t>How do you measure adherence? ​</a:t>
            </a:r>
            <a:endParaRPr lang="en-GB" sz="3600" b="1" dirty="0">
              <a:solidFill>
                <a:schemeClr val="tx2"/>
              </a:solidFill>
            </a:endParaRPr>
          </a:p>
        </p:txBody>
      </p:sp>
      <p:sp>
        <p:nvSpPr>
          <p:cNvPr id="4" name="Footer Placeholder 3">
            <a:extLst>
              <a:ext uri="{FF2B5EF4-FFF2-40B4-BE49-F238E27FC236}">
                <a16:creationId xmlns:a16="http://schemas.microsoft.com/office/drawing/2014/main" id="{BFC09A8D-C419-6726-78C6-E34E967361C7}"/>
              </a:ext>
            </a:extLst>
          </p:cNvPr>
          <p:cNvSpPr>
            <a:spLocks noGrp="1"/>
          </p:cNvSpPr>
          <p:nvPr>
            <p:ph type="ftr" sz="quarter" idx="3"/>
          </p:nvPr>
        </p:nvSpPr>
        <p:spPr/>
        <p:txBody>
          <a:bodyPr/>
          <a:lstStyle/>
          <a:p>
            <a:r>
              <a:rPr lang="en-US">
                <a:cs typeface="Arial" panose="020B0604020202020204" pitchFamily="34" charset="0"/>
              </a:rPr>
              <a:t>American Epilepsy Society</a:t>
            </a:r>
            <a:endParaRPr lang="en-US" dirty="0">
              <a:cs typeface="Arial" panose="020B0604020202020204" pitchFamily="34" charset="0"/>
            </a:endParaRPr>
          </a:p>
        </p:txBody>
      </p:sp>
      <p:sp>
        <p:nvSpPr>
          <p:cNvPr id="2" name="Rounded Rectangle 1">
            <a:extLst>
              <a:ext uri="{FF2B5EF4-FFF2-40B4-BE49-F238E27FC236}">
                <a16:creationId xmlns:a16="http://schemas.microsoft.com/office/drawing/2014/main" id="{996214F5-7B8D-7D12-091C-83274F219C41}"/>
              </a:ext>
            </a:extLst>
          </p:cNvPr>
          <p:cNvSpPr/>
          <p:nvPr/>
        </p:nvSpPr>
        <p:spPr>
          <a:xfrm>
            <a:off x="3948900" y="1272745"/>
            <a:ext cx="7576559" cy="2154659"/>
          </a:xfrm>
          <a:prstGeom prst="roundRect">
            <a:avLst/>
          </a:prstGeom>
          <a:solidFill>
            <a:srgbClr val="E5F4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DADDE7"/>
              </a:solidFill>
            </a:endParaRPr>
          </a:p>
        </p:txBody>
      </p:sp>
      <p:sp>
        <p:nvSpPr>
          <p:cNvPr id="21" name="TextBox 20">
            <a:extLst>
              <a:ext uri="{FF2B5EF4-FFF2-40B4-BE49-F238E27FC236}">
                <a16:creationId xmlns:a16="http://schemas.microsoft.com/office/drawing/2014/main" id="{8CE1FC79-15E0-2393-F2EE-394698118BB0}"/>
              </a:ext>
            </a:extLst>
          </p:cNvPr>
          <p:cNvSpPr txBox="1"/>
          <p:nvPr/>
        </p:nvSpPr>
        <p:spPr>
          <a:xfrm>
            <a:off x="7288772" y="1516054"/>
            <a:ext cx="3980590" cy="1785104"/>
          </a:xfrm>
          <a:prstGeom prst="rect">
            <a:avLst/>
          </a:prstGeom>
          <a:noFill/>
        </p:spPr>
        <p:txBody>
          <a:bodyPr wrap="square">
            <a:spAutoFit/>
          </a:bodyPr>
          <a:lstStyle/>
          <a:p>
            <a:pPr algn="l" rtl="0" fontAlgn="base"/>
            <a:r>
              <a:rPr lang="en-US" sz="2000" b="1" dirty="0">
                <a:solidFill>
                  <a:srgbClr val="000000"/>
                </a:solidFill>
                <a:latin typeface="Arial" panose="020B0604020202020204" pitchFamily="34" charset="0"/>
              </a:rPr>
              <a:t>Limitations</a:t>
            </a:r>
            <a:endParaRPr lang="en-US" sz="2000" b="1" i="0" dirty="0">
              <a:solidFill>
                <a:srgbClr val="000000"/>
              </a:solidFill>
              <a:effectLst/>
              <a:latin typeface="Arial" panose="020B0604020202020204" pitchFamily="34" charset="0"/>
            </a:endParaRPr>
          </a:p>
          <a:p>
            <a:pPr marL="285750" indent="-285750" fontAlgn="base">
              <a:buFont typeface="Arial" panose="020B0604020202020204" pitchFamily="34" charset="0"/>
              <a:buChar char="•"/>
            </a:pPr>
            <a:r>
              <a:rPr lang="en-US" dirty="0"/>
              <a:t>Debatable efficacy​</a:t>
            </a:r>
          </a:p>
          <a:p>
            <a:pPr marL="285750" indent="-285750" fontAlgn="base">
              <a:buFont typeface="Arial" panose="020B0604020202020204" pitchFamily="34" charset="0"/>
              <a:buChar char="•"/>
            </a:pPr>
            <a:r>
              <a:rPr lang="en-US" dirty="0"/>
              <a:t>May be affected by pharmacokinetic variation​</a:t>
            </a:r>
          </a:p>
          <a:p>
            <a:pPr marL="285750" indent="-285750" fontAlgn="base">
              <a:buFont typeface="Arial" panose="020B0604020202020204" pitchFamily="34" charset="0"/>
              <a:buChar char="•"/>
            </a:pPr>
            <a:r>
              <a:rPr lang="en-US" dirty="0"/>
              <a:t>Needs calibration to individual saliva production​</a:t>
            </a:r>
          </a:p>
        </p:txBody>
      </p:sp>
      <p:sp>
        <p:nvSpPr>
          <p:cNvPr id="22" name="TextBox 21">
            <a:extLst>
              <a:ext uri="{FF2B5EF4-FFF2-40B4-BE49-F238E27FC236}">
                <a16:creationId xmlns:a16="http://schemas.microsoft.com/office/drawing/2014/main" id="{9F8D0B5B-556E-7B10-00FA-9B29EA16418A}"/>
              </a:ext>
            </a:extLst>
          </p:cNvPr>
          <p:cNvSpPr txBox="1"/>
          <p:nvPr/>
        </p:nvSpPr>
        <p:spPr>
          <a:xfrm>
            <a:off x="4746029" y="1518969"/>
            <a:ext cx="2542742" cy="1508105"/>
          </a:xfrm>
          <a:prstGeom prst="rect">
            <a:avLst/>
          </a:prstGeom>
          <a:noFill/>
        </p:spPr>
        <p:txBody>
          <a:bodyPr wrap="square">
            <a:spAutoFit/>
          </a:bodyPr>
          <a:lstStyle/>
          <a:p>
            <a:pPr algn="l" rtl="0" fontAlgn="base"/>
            <a:r>
              <a:rPr lang="en-US" sz="2000" b="1" dirty="0">
                <a:solidFill>
                  <a:srgbClr val="000000"/>
                </a:solidFill>
                <a:latin typeface="Arial" panose="020B0604020202020204" pitchFamily="34" charset="0"/>
              </a:rPr>
              <a:t>Strengths</a:t>
            </a:r>
            <a:endParaRPr lang="en-US" sz="2000" b="1" i="0" dirty="0">
              <a:solidFill>
                <a:srgbClr val="000000"/>
              </a:solidFill>
              <a:effectLst/>
              <a:latin typeface="Arial" panose="020B0604020202020204" pitchFamily="34" charset="0"/>
            </a:endParaRPr>
          </a:p>
          <a:p>
            <a:pPr marL="285750" indent="-285750" fontAlgn="base">
              <a:buFont typeface="Arial" panose="020B0604020202020204" pitchFamily="34" charset="0"/>
              <a:buChar char="•"/>
            </a:pPr>
            <a:r>
              <a:rPr lang="en-US" dirty="0"/>
              <a:t>Objective ​</a:t>
            </a:r>
          </a:p>
          <a:p>
            <a:pPr marL="285750" indent="-285750" fontAlgn="base">
              <a:buFont typeface="Arial" panose="020B0604020202020204" pitchFamily="34" charset="0"/>
              <a:buChar char="•"/>
            </a:pPr>
            <a:r>
              <a:rPr lang="en-US" dirty="0"/>
              <a:t>Quantifiable​</a:t>
            </a:r>
          </a:p>
          <a:p>
            <a:pPr marL="285750" indent="-285750" fontAlgn="base">
              <a:buFont typeface="Arial" panose="020B0604020202020204" pitchFamily="34" charset="0"/>
              <a:buChar char="•"/>
            </a:pPr>
            <a:r>
              <a:rPr lang="en-US" dirty="0"/>
              <a:t>Painless (no venous access needed)​</a:t>
            </a:r>
          </a:p>
        </p:txBody>
      </p:sp>
      <p:sp>
        <p:nvSpPr>
          <p:cNvPr id="23" name="Rounded Rectangle 22">
            <a:extLst>
              <a:ext uri="{FF2B5EF4-FFF2-40B4-BE49-F238E27FC236}">
                <a16:creationId xmlns:a16="http://schemas.microsoft.com/office/drawing/2014/main" id="{2A421C5C-095D-6B14-1951-4E17BA06B7B3}"/>
              </a:ext>
            </a:extLst>
          </p:cNvPr>
          <p:cNvSpPr/>
          <p:nvPr/>
        </p:nvSpPr>
        <p:spPr>
          <a:xfrm>
            <a:off x="741465" y="1982221"/>
            <a:ext cx="3606000" cy="806119"/>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4"/>
              </a:solidFill>
            </a:endParaRPr>
          </a:p>
        </p:txBody>
      </p:sp>
      <p:sp>
        <p:nvSpPr>
          <p:cNvPr id="8" name="TextBox 7">
            <a:extLst>
              <a:ext uri="{FF2B5EF4-FFF2-40B4-BE49-F238E27FC236}">
                <a16:creationId xmlns:a16="http://schemas.microsoft.com/office/drawing/2014/main" id="{AA7C0429-8B88-8C8B-E46A-BFC52F0E6DF9}"/>
              </a:ext>
            </a:extLst>
          </p:cNvPr>
          <p:cNvSpPr txBox="1"/>
          <p:nvPr/>
        </p:nvSpPr>
        <p:spPr>
          <a:xfrm>
            <a:off x="1005480" y="2145347"/>
            <a:ext cx="3183461" cy="461665"/>
          </a:xfrm>
          <a:prstGeom prst="rect">
            <a:avLst/>
          </a:prstGeom>
          <a:noFill/>
        </p:spPr>
        <p:txBody>
          <a:bodyPr wrap="square">
            <a:spAutoFit/>
          </a:bodyPr>
          <a:lstStyle/>
          <a:p>
            <a:r>
              <a:rPr lang="en-US" sz="2400" b="1" dirty="0">
                <a:solidFill>
                  <a:schemeClr val="bg1"/>
                </a:solidFill>
              </a:rPr>
              <a:t>Saliva concentration</a:t>
            </a:r>
            <a:endParaRPr lang="en-US" sz="3200" b="1" dirty="0">
              <a:solidFill>
                <a:schemeClr val="bg1"/>
              </a:solidFill>
            </a:endParaRPr>
          </a:p>
        </p:txBody>
      </p:sp>
      <p:sp>
        <p:nvSpPr>
          <p:cNvPr id="24" name="Rounded Rectangle 23">
            <a:extLst>
              <a:ext uri="{FF2B5EF4-FFF2-40B4-BE49-F238E27FC236}">
                <a16:creationId xmlns:a16="http://schemas.microsoft.com/office/drawing/2014/main" id="{A4685CA1-EFB9-BA27-CC7E-77C3734E821B}"/>
              </a:ext>
            </a:extLst>
          </p:cNvPr>
          <p:cNvSpPr/>
          <p:nvPr/>
        </p:nvSpPr>
        <p:spPr>
          <a:xfrm>
            <a:off x="3948900" y="3625113"/>
            <a:ext cx="7576559" cy="2667404"/>
          </a:xfrm>
          <a:prstGeom prst="roundRect">
            <a:avLst/>
          </a:prstGeom>
          <a:solidFill>
            <a:srgbClr val="E5F4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DADDE7"/>
              </a:solidFill>
            </a:endParaRPr>
          </a:p>
        </p:txBody>
      </p:sp>
      <p:sp>
        <p:nvSpPr>
          <p:cNvPr id="25" name="TextBox 24">
            <a:extLst>
              <a:ext uri="{FF2B5EF4-FFF2-40B4-BE49-F238E27FC236}">
                <a16:creationId xmlns:a16="http://schemas.microsoft.com/office/drawing/2014/main" id="{184B5CD7-B18E-B6C6-36E4-E419BB845E5F}"/>
              </a:ext>
            </a:extLst>
          </p:cNvPr>
          <p:cNvSpPr txBox="1"/>
          <p:nvPr/>
        </p:nvSpPr>
        <p:spPr>
          <a:xfrm>
            <a:off x="7288772" y="3868422"/>
            <a:ext cx="3980590" cy="1508105"/>
          </a:xfrm>
          <a:prstGeom prst="rect">
            <a:avLst/>
          </a:prstGeom>
          <a:noFill/>
        </p:spPr>
        <p:txBody>
          <a:bodyPr wrap="square">
            <a:spAutoFit/>
          </a:bodyPr>
          <a:lstStyle/>
          <a:p>
            <a:pPr algn="l" rtl="0" fontAlgn="base"/>
            <a:r>
              <a:rPr lang="en-US" sz="2000" b="1" dirty="0">
                <a:solidFill>
                  <a:srgbClr val="000000"/>
                </a:solidFill>
                <a:latin typeface="Arial" panose="020B0604020202020204" pitchFamily="34" charset="0"/>
              </a:rPr>
              <a:t>Limitations</a:t>
            </a:r>
            <a:endParaRPr lang="en-US" sz="2000" b="1" i="0" dirty="0">
              <a:solidFill>
                <a:srgbClr val="000000"/>
              </a:solidFill>
              <a:effectLst/>
              <a:latin typeface="Arial" panose="020B0604020202020204" pitchFamily="34" charset="0"/>
            </a:endParaRPr>
          </a:p>
          <a:p>
            <a:pPr marL="285750" indent="-285750" fontAlgn="base">
              <a:buFont typeface="Arial" panose="020B0604020202020204" pitchFamily="34" charset="0"/>
              <a:buChar char="•"/>
            </a:pPr>
            <a:r>
              <a:rPr lang="en-US" dirty="0"/>
              <a:t>Social desirability​</a:t>
            </a:r>
          </a:p>
          <a:p>
            <a:pPr marL="285750" indent="-285750" fontAlgn="base">
              <a:buFont typeface="Arial" panose="020B0604020202020204" pitchFamily="34" charset="0"/>
              <a:buChar char="•"/>
            </a:pPr>
            <a:r>
              <a:rPr lang="en-US" dirty="0"/>
              <a:t>Recall biases​</a:t>
            </a:r>
          </a:p>
          <a:p>
            <a:pPr marL="285750" indent="-285750" fontAlgn="base">
              <a:buFont typeface="Arial" panose="020B0604020202020204" pitchFamily="34" charset="0"/>
              <a:buChar char="•"/>
            </a:pPr>
            <a:r>
              <a:rPr lang="en-US" dirty="0"/>
              <a:t>Cannot be obtained from young children​</a:t>
            </a:r>
          </a:p>
        </p:txBody>
      </p:sp>
      <p:sp>
        <p:nvSpPr>
          <p:cNvPr id="26" name="TextBox 25">
            <a:extLst>
              <a:ext uri="{FF2B5EF4-FFF2-40B4-BE49-F238E27FC236}">
                <a16:creationId xmlns:a16="http://schemas.microsoft.com/office/drawing/2014/main" id="{6C57A868-F15C-1E55-082B-575B69E43A89}"/>
              </a:ext>
            </a:extLst>
          </p:cNvPr>
          <p:cNvSpPr txBox="1"/>
          <p:nvPr/>
        </p:nvSpPr>
        <p:spPr>
          <a:xfrm>
            <a:off x="4746029" y="3871337"/>
            <a:ext cx="2542742" cy="2339102"/>
          </a:xfrm>
          <a:prstGeom prst="rect">
            <a:avLst/>
          </a:prstGeom>
          <a:noFill/>
        </p:spPr>
        <p:txBody>
          <a:bodyPr wrap="square">
            <a:spAutoFit/>
          </a:bodyPr>
          <a:lstStyle/>
          <a:p>
            <a:pPr algn="l" rtl="0" fontAlgn="base"/>
            <a:r>
              <a:rPr lang="en-US" sz="2000" b="1" dirty="0">
                <a:solidFill>
                  <a:srgbClr val="000000"/>
                </a:solidFill>
                <a:latin typeface="Arial" panose="020B0604020202020204" pitchFamily="34" charset="0"/>
              </a:rPr>
              <a:t>Strengths</a:t>
            </a:r>
            <a:endParaRPr lang="en-US" sz="2000" b="1" i="0" dirty="0">
              <a:solidFill>
                <a:srgbClr val="000000"/>
              </a:solidFill>
              <a:effectLst/>
              <a:latin typeface="Arial" panose="020B0604020202020204" pitchFamily="34" charset="0"/>
            </a:endParaRPr>
          </a:p>
          <a:p>
            <a:pPr marL="285750" indent="-285750" fontAlgn="base">
              <a:buFont typeface="Arial" panose="020B0604020202020204" pitchFamily="34" charset="0"/>
              <a:buChar char="•"/>
            </a:pPr>
            <a:r>
              <a:rPr lang="en-US" dirty="0"/>
              <a:t>Easy to obtain​</a:t>
            </a:r>
          </a:p>
          <a:p>
            <a:pPr marL="285750" indent="-285750" fontAlgn="base">
              <a:buFont typeface="Arial" panose="020B0604020202020204" pitchFamily="34" charset="0"/>
              <a:buChar char="•"/>
            </a:pPr>
            <a:r>
              <a:rPr lang="en-US" dirty="0"/>
              <a:t>Assesses patient perception​</a:t>
            </a:r>
          </a:p>
          <a:p>
            <a:pPr marL="285750" indent="-285750" fontAlgn="base">
              <a:buFont typeface="Arial" panose="020B0604020202020204" pitchFamily="34" charset="0"/>
              <a:buChar char="•"/>
            </a:pPr>
            <a:r>
              <a:rPr lang="en-US" dirty="0"/>
              <a:t>Inexpensive​</a:t>
            </a:r>
          </a:p>
          <a:p>
            <a:pPr marL="285750" indent="-285750" fontAlgn="base">
              <a:buFont typeface="Arial" panose="020B0604020202020204" pitchFamily="34" charset="0"/>
              <a:buChar char="•"/>
            </a:pPr>
            <a:r>
              <a:rPr lang="en-US" dirty="0"/>
              <a:t>Comprehensive​</a:t>
            </a:r>
          </a:p>
          <a:p>
            <a:pPr marL="285750" indent="-285750" fontAlgn="base">
              <a:buFont typeface="Arial" panose="020B0604020202020204" pitchFamily="34" charset="0"/>
              <a:buChar char="•"/>
            </a:pPr>
            <a:r>
              <a:rPr lang="en-US" dirty="0"/>
              <a:t>Can obtain multiple perspectives ​</a:t>
            </a:r>
          </a:p>
        </p:txBody>
      </p:sp>
      <p:sp>
        <p:nvSpPr>
          <p:cNvPr id="28" name="Rounded Rectangle 27">
            <a:extLst>
              <a:ext uri="{FF2B5EF4-FFF2-40B4-BE49-F238E27FC236}">
                <a16:creationId xmlns:a16="http://schemas.microsoft.com/office/drawing/2014/main" id="{1FA6212A-D618-3E4B-BF63-AE28B171D575}"/>
              </a:ext>
            </a:extLst>
          </p:cNvPr>
          <p:cNvSpPr/>
          <p:nvPr/>
        </p:nvSpPr>
        <p:spPr>
          <a:xfrm>
            <a:off x="741465" y="4477910"/>
            <a:ext cx="3606000" cy="923330"/>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4"/>
              </a:solidFill>
            </a:endParaRPr>
          </a:p>
        </p:txBody>
      </p:sp>
      <p:sp>
        <p:nvSpPr>
          <p:cNvPr id="29" name="TextBox 28">
            <a:extLst>
              <a:ext uri="{FF2B5EF4-FFF2-40B4-BE49-F238E27FC236}">
                <a16:creationId xmlns:a16="http://schemas.microsoft.com/office/drawing/2014/main" id="{379E79EA-B9D4-BD29-0CF0-CB933A01F538}"/>
              </a:ext>
            </a:extLst>
          </p:cNvPr>
          <p:cNvSpPr txBox="1"/>
          <p:nvPr/>
        </p:nvSpPr>
        <p:spPr>
          <a:xfrm>
            <a:off x="1007593" y="4708742"/>
            <a:ext cx="3073743" cy="461665"/>
          </a:xfrm>
          <a:prstGeom prst="rect">
            <a:avLst/>
          </a:prstGeom>
          <a:noFill/>
        </p:spPr>
        <p:txBody>
          <a:bodyPr wrap="square">
            <a:spAutoFit/>
          </a:bodyPr>
          <a:lstStyle/>
          <a:p>
            <a:r>
              <a:rPr lang="en-US" sz="2400" b="1" dirty="0">
                <a:solidFill>
                  <a:schemeClr val="bg1"/>
                </a:solidFill>
              </a:rPr>
              <a:t>Self-report​</a:t>
            </a:r>
            <a:endParaRPr lang="en-US" sz="4000" b="1" dirty="0">
              <a:solidFill>
                <a:schemeClr val="bg1"/>
              </a:solidFill>
            </a:endParaRPr>
          </a:p>
        </p:txBody>
      </p:sp>
    </p:spTree>
    <p:extLst>
      <p:ext uri="{BB962C8B-B14F-4D97-AF65-F5344CB8AC3E}">
        <p14:creationId xmlns:p14="http://schemas.microsoft.com/office/powerpoint/2010/main" val="402364962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50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wipe(left)">
                                      <p:cBhvr>
                                        <p:cTn id="10" dur="500"/>
                                        <p:tgtEl>
                                          <p:spTgt spid="23"/>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wipe(left)">
                                      <p:cBhvr>
                                        <p:cTn id="13" dur="500"/>
                                        <p:tgtEl>
                                          <p:spTgt spid="2"/>
                                        </p:tgtEl>
                                      </p:cBhvr>
                                    </p:animEffect>
                                  </p:childTnLst>
                                </p:cTn>
                              </p:par>
                              <p:par>
                                <p:cTn id="14" presetID="22" presetClass="entr" presetSubtype="8" fill="hold" grpId="0" nodeType="withEffect">
                                  <p:stCondLst>
                                    <p:cond delay="500"/>
                                  </p:stCondLst>
                                  <p:childTnLst>
                                    <p:set>
                                      <p:cBhvr>
                                        <p:cTn id="15" dur="1" fill="hold">
                                          <p:stCondLst>
                                            <p:cond delay="0"/>
                                          </p:stCondLst>
                                        </p:cTn>
                                        <p:tgtEl>
                                          <p:spTgt spid="22"/>
                                        </p:tgtEl>
                                        <p:attrNameLst>
                                          <p:attrName>style.visibility</p:attrName>
                                        </p:attrNameLst>
                                      </p:cBhvr>
                                      <p:to>
                                        <p:strVal val="visible"/>
                                      </p:to>
                                    </p:set>
                                    <p:animEffect transition="in" filter="wipe(left)">
                                      <p:cBhvr>
                                        <p:cTn id="16" dur="500"/>
                                        <p:tgtEl>
                                          <p:spTgt spid="22"/>
                                        </p:tgtEl>
                                      </p:cBhvr>
                                    </p:animEffect>
                                  </p:childTnLst>
                                </p:cTn>
                              </p:par>
                              <p:par>
                                <p:cTn id="17" presetID="22" presetClass="entr" presetSubtype="8" fill="hold" grpId="0" nodeType="withEffect">
                                  <p:stCondLst>
                                    <p:cond delay="500"/>
                                  </p:stCondLst>
                                  <p:childTnLst>
                                    <p:set>
                                      <p:cBhvr>
                                        <p:cTn id="18" dur="1" fill="hold">
                                          <p:stCondLst>
                                            <p:cond delay="0"/>
                                          </p:stCondLst>
                                        </p:cTn>
                                        <p:tgtEl>
                                          <p:spTgt spid="21"/>
                                        </p:tgtEl>
                                        <p:attrNameLst>
                                          <p:attrName>style.visibility</p:attrName>
                                        </p:attrNameLst>
                                      </p:cBhvr>
                                      <p:to>
                                        <p:strVal val="visible"/>
                                      </p:to>
                                    </p:set>
                                    <p:animEffect transition="in" filter="wipe(left)">
                                      <p:cBhvr>
                                        <p:cTn id="19" dur="500"/>
                                        <p:tgtEl>
                                          <p:spTgt spid="21"/>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500"/>
                                  </p:stCondLst>
                                  <p:childTnLst>
                                    <p:set>
                                      <p:cBhvr>
                                        <p:cTn id="23" dur="1" fill="hold">
                                          <p:stCondLst>
                                            <p:cond delay="0"/>
                                          </p:stCondLst>
                                        </p:cTn>
                                        <p:tgtEl>
                                          <p:spTgt spid="29"/>
                                        </p:tgtEl>
                                        <p:attrNameLst>
                                          <p:attrName>style.visibility</p:attrName>
                                        </p:attrNameLst>
                                      </p:cBhvr>
                                      <p:to>
                                        <p:strVal val="visible"/>
                                      </p:to>
                                    </p:set>
                                    <p:animEffect transition="in" filter="wipe(left)">
                                      <p:cBhvr>
                                        <p:cTn id="24" dur="500"/>
                                        <p:tgtEl>
                                          <p:spTgt spid="29"/>
                                        </p:tgtEl>
                                      </p:cBhvr>
                                    </p:animEffect>
                                  </p:childTnLst>
                                </p:cTn>
                              </p:par>
                              <p:par>
                                <p:cTn id="25" presetID="22" presetClass="entr" presetSubtype="8" fill="hold" grpId="0" nodeType="with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wipe(left)">
                                      <p:cBhvr>
                                        <p:cTn id="27" dur="500"/>
                                        <p:tgtEl>
                                          <p:spTgt spid="28"/>
                                        </p:tgtEl>
                                      </p:cBhvr>
                                    </p:animEffect>
                                  </p:childTnLst>
                                </p:cTn>
                              </p:par>
                              <p:par>
                                <p:cTn id="28" presetID="22" presetClass="entr" presetSubtype="8" fill="hold" grpId="0" nodeType="withEffect">
                                  <p:stCondLst>
                                    <p:cond delay="0"/>
                                  </p:stCondLst>
                                  <p:childTnLst>
                                    <p:set>
                                      <p:cBhvr>
                                        <p:cTn id="29" dur="1" fill="hold">
                                          <p:stCondLst>
                                            <p:cond delay="0"/>
                                          </p:stCondLst>
                                        </p:cTn>
                                        <p:tgtEl>
                                          <p:spTgt spid="24"/>
                                        </p:tgtEl>
                                        <p:attrNameLst>
                                          <p:attrName>style.visibility</p:attrName>
                                        </p:attrNameLst>
                                      </p:cBhvr>
                                      <p:to>
                                        <p:strVal val="visible"/>
                                      </p:to>
                                    </p:set>
                                    <p:animEffect transition="in" filter="wipe(left)">
                                      <p:cBhvr>
                                        <p:cTn id="30" dur="500"/>
                                        <p:tgtEl>
                                          <p:spTgt spid="24"/>
                                        </p:tgtEl>
                                      </p:cBhvr>
                                    </p:animEffect>
                                  </p:childTnLst>
                                </p:cTn>
                              </p:par>
                              <p:par>
                                <p:cTn id="31" presetID="22" presetClass="entr" presetSubtype="8" fill="hold" grpId="0" nodeType="withEffect">
                                  <p:stCondLst>
                                    <p:cond delay="500"/>
                                  </p:stCondLst>
                                  <p:childTnLst>
                                    <p:set>
                                      <p:cBhvr>
                                        <p:cTn id="32" dur="1" fill="hold">
                                          <p:stCondLst>
                                            <p:cond delay="0"/>
                                          </p:stCondLst>
                                        </p:cTn>
                                        <p:tgtEl>
                                          <p:spTgt spid="26"/>
                                        </p:tgtEl>
                                        <p:attrNameLst>
                                          <p:attrName>style.visibility</p:attrName>
                                        </p:attrNameLst>
                                      </p:cBhvr>
                                      <p:to>
                                        <p:strVal val="visible"/>
                                      </p:to>
                                    </p:set>
                                    <p:animEffect transition="in" filter="wipe(left)">
                                      <p:cBhvr>
                                        <p:cTn id="33" dur="500"/>
                                        <p:tgtEl>
                                          <p:spTgt spid="26"/>
                                        </p:tgtEl>
                                      </p:cBhvr>
                                    </p:animEffect>
                                  </p:childTnLst>
                                </p:cTn>
                              </p:par>
                              <p:par>
                                <p:cTn id="34" presetID="22" presetClass="entr" presetSubtype="8" fill="hold" grpId="0" nodeType="withEffect">
                                  <p:stCondLst>
                                    <p:cond delay="500"/>
                                  </p:stCondLst>
                                  <p:childTnLst>
                                    <p:set>
                                      <p:cBhvr>
                                        <p:cTn id="35" dur="1" fill="hold">
                                          <p:stCondLst>
                                            <p:cond delay="0"/>
                                          </p:stCondLst>
                                        </p:cTn>
                                        <p:tgtEl>
                                          <p:spTgt spid="25"/>
                                        </p:tgtEl>
                                        <p:attrNameLst>
                                          <p:attrName>style.visibility</p:attrName>
                                        </p:attrNameLst>
                                      </p:cBhvr>
                                      <p:to>
                                        <p:strVal val="visible"/>
                                      </p:to>
                                    </p:set>
                                    <p:animEffect transition="in" filter="wipe(left)">
                                      <p:cBhvr>
                                        <p:cTn id="36"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1" grpId="0"/>
      <p:bldP spid="22" grpId="0"/>
      <p:bldP spid="23" grpId="0" animBg="1"/>
      <p:bldP spid="8" grpId="0"/>
      <p:bldP spid="24" grpId="0" animBg="1"/>
      <p:bldP spid="25" grpId="0"/>
      <p:bldP spid="26" grpId="0"/>
      <p:bldP spid="28" grpId="0" animBg="1"/>
      <p:bldP spid="2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31987-5F32-3BDB-F9AE-C6DF61DFD60D}"/>
            </a:ext>
          </a:extLst>
        </p:cNvPr>
        <p:cNvGrpSpPr/>
        <p:nvPr/>
      </p:nvGrpSpPr>
      <p:grpSpPr>
        <a:xfrm>
          <a:off x="0" y="0"/>
          <a:ext cx="0" cy="0"/>
          <a:chOff x="0" y="0"/>
          <a:chExt cx="0" cy="0"/>
        </a:xfrm>
      </p:grpSpPr>
      <p:sp>
        <p:nvSpPr>
          <p:cNvPr id="16" name="Title Placeholder 1">
            <a:extLst>
              <a:ext uri="{FF2B5EF4-FFF2-40B4-BE49-F238E27FC236}">
                <a16:creationId xmlns:a16="http://schemas.microsoft.com/office/drawing/2014/main" id="{6D51D0BB-D69B-9B4A-38C1-DD6902D610C1}"/>
              </a:ext>
            </a:extLst>
          </p:cNvPr>
          <p:cNvSpPr txBox="1">
            <a:spLocks/>
          </p:cNvSpPr>
          <p:nvPr/>
        </p:nvSpPr>
        <p:spPr>
          <a:xfrm>
            <a:off x="743578" y="466627"/>
            <a:ext cx="10781882" cy="984251"/>
          </a:xfrm>
          <a:prstGeom prst="rect">
            <a:avLst/>
          </a:prstGeom>
        </p:spPr>
        <p:txBody>
          <a:bodyPr vert="horz" lIns="0" tIns="0" rIns="0" bIns="0" rtlCol="0" anchor="t">
            <a:noAutofit/>
          </a:bodyPr>
          <a:lstStyle>
            <a:lvl1pPr algn="l" defTabSz="914377" rtl="0" eaLnBrk="1" latinLnBrk="0" hangingPunct="1">
              <a:lnSpc>
                <a:spcPct val="100000"/>
              </a:lnSpc>
              <a:spcBef>
                <a:spcPct val="0"/>
              </a:spcBef>
              <a:buNone/>
              <a:defRPr sz="3200" b="0" i="0" kern="1200">
                <a:solidFill>
                  <a:schemeClr val="tx1"/>
                </a:solidFill>
                <a:latin typeface="+mj-lt"/>
                <a:ea typeface="Verdana" panose="020B0604030504040204" pitchFamily="34" charset="0"/>
                <a:cs typeface="Arial" panose="020B0604020202020204" pitchFamily="34" charset="0"/>
              </a:defRPr>
            </a:lvl1pPr>
          </a:lstStyle>
          <a:p>
            <a:r>
              <a:rPr lang="en-US" b="1" dirty="0">
                <a:solidFill>
                  <a:schemeClr val="tx2"/>
                </a:solidFill>
              </a:rPr>
              <a:t>How do you measure adherence? ​</a:t>
            </a:r>
            <a:endParaRPr lang="en-GB" sz="3600" b="1" dirty="0">
              <a:solidFill>
                <a:schemeClr val="tx2"/>
              </a:solidFill>
            </a:endParaRPr>
          </a:p>
        </p:txBody>
      </p:sp>
      <p:sp>
        <p:nvSpPr>
          <p:cNvPr id="4" name="Footer Placeholder 3">
            <a:extLst>
              <a:ext uri="{FF2B5EF4-FFF2-40B4-BE49-F238E27FC236}">
                <a16:creationId xmlns:a16="http://schemas.microsoft.com/office/drawing/2014/main" id="{B84ED469-6FC0-49B9-6DC1-AA5E07BEE7CF}"/>
              </a:ext>
            </a:extLst>
          </p:cNvPr>
          <p:cNvSpPr>
            <a:spLocks noGrp="1"/>
          </p:cNvSpPr>
          <p:nvPr>
            <p:ph type="ftr" sz="quarter" idx="3"/>
          </p:nvPr>
        </p:nvSpPr>
        <p:spPr/>
        <p:txBody>
          <a:bodyPr/>
          <a:lstStyle/>
          <a:p>
            <a:r>
              <a:rPr lang="en-US">
                <a:cs typeface="Arial" panose="020B0604020202020204" pitchFamily="34" charset="0"/>
              </a:rPr>
              <a:t>American Epilepsy Society</a:t>
            </a:r>
            <a:endParaRPr lang="en-US" dirty="0">
              <a:cs typeface="Arial" panose="020B0604020202020204" pitchFamily="34" charset="0"/>
            </a:endParaRPr>
          </a:p>
        </p:txBody>
      </p:sp>
      <p:sp>
        <p:nvSpPr>
          <p:cNvPr id="24" name="Rounded Rectangle 23">
            <a:extLst>
              <a:ext uri="{FF2B5EF4-FFF2-40B4-BE49-F238E27FC236}">
                <a16:creationId xmlns:a16="http://schemas.microsoft.com/office/drawing/2014/main" id="{87A5F5CB-89F4-5A58-F02E-97B8BF8E85C2}"/>
              </a:ext>
            </a:extLst>
          </p:cNvPr>
          <p:cNvSpPr/>
          <p:nvPr/>
        </p:nvSpPr>
        <p:spPr>
          <a:xfrm>
            <a:off x="741465" y="3410461"/>
            <a:ext cx="10709070" cy="2446641"/>
          </a:xfrm>
          <a:prstGeom prst="roundRect">
            <a:avLst/>
          </a:prstGeom>
          <a:solidFill>
            <a:srgbClr val="DADDE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DADDE7"/>
              </a:solidFill>
            </a:endParaRPr>
          </a:p>
        </p:txBody>
      </p:sp>
      <p:sp>
        <p:nvSpPr>
          <p:cNvPr id="26" name="TextBox 25">
            <a:extLst>
              <a:ext uri="{FF2B5EF4-FFF2-40B4-BE49-F238E27FC236}">
                <a16:creationId xmlns:a16="http://schemas.microsoft.com/office/drawing/2014/main" id="{32403F4E-0BF0-F9BD-F96B-3D0CDA2E7F1A}"/>
              </a:ext>
            </a:extLst>
          </p:cNvPr>
          <p:cNvSpPr txBox="1"/>
          <p:nvPr/>
        </p:nvSpPr>
        <p:spPr>
          <a:xfrm>
            <a:off x="741464" y="1364379"/>
            <a:ext cx="10706957" cy="1200329"/>
          </a:xfrm>
          <a:prstGeom prst="rect">
            <a:avLst/>
          </a:prstGeom>
          <a:noFill/>
        </p:spPr>
        <p:txBody>
          <a:bodyPr wrap="square">
            <a:spAutoFit/>
          </a:bodyPr>
          <a:lstStyle/>
          <a:p>
            <a:pPr fontAlgn="base"/>
            <a:r>
              <a:rPr lang="en-US" b="1" dirty="0"/>
              <a:t>Validated questionnaires</a:t>
            </a:r>
            <a:r>
              <a:rPr lang="en-US" dirty="0"/>
              <a:t>​</a:t>
            </a:r>
          </a:p>
          <a:p>
            <a:pPr marL="285750" indent="-285750" fontAlgn="base">
              <a:buFont typeface="Arial" panose="020B0604020202020204" pitchFamily="34" charset="0"/>
              <a:buChar char="•"/>
            </a:pPr>
            <a:r>
              <a:rPr lang="en-US" dirty="0"/>
              <a:t>Morisky Medication Adherence scale ​</a:t>
            </a:r>
          </a:p>
          <a:p>
            <a:pPr marL="285750" indent="-285750" fontAlgn="base">
              <a:buFont typeface="Arial" panose="020B0604020202020204" pitchFamily="34" charset="0"/>
              <a:buChar char="•"/>
            </a:pPr>
            <a:r>
              <a:rPr lang="en-US" dirty="0"/>
              <a:t>Pediatric Epilepsy Medication Self-Management Questionnaire ​</a:t>
            </a:r>
          </a:p>
          <a:p>
            <a:pPr marL="285750" indent="-285750" fontAlgn="base">
              <a:buFont typeface="Arial" panose="020B0604020202020204" pitchFamily="34" charset="0"/>
              <a:buChar char="•"/>
            </a:pPr>
            <a:r>
              <a:rPr lang="en-US" dirty="0"/>
              <a:t>Adult Epilepsy Self-Management Measurement Instrument.​</a:t>
            </a:r>
          </a:p>
        </p:txBody>
      </p:sp>
      <p:sp>
        <p:nvSpPr>
          <p:cNvPr id="5" name="Rounded Rectangle 4">
            <a:extLst>
              <a:ext uri="{FF2B5EF4-FFF2-40B4-BE49-F238E27FC236}">
                <a16:creationId xmlns:a16="http://schemas.microsoft.com/office/drawing/2014/main" id="{F94E2191-ACE8-AE27-2993-876150093CB7}"/>
              </a:ext>
            </a:extLst>
          </p:cNvPr>
          <p:cNvSpPr/>
          <p:nvPr/>
        </p:nvSpPr>
        <p:spPr>
          <a:xfrm>
            <a:off x="1741274" y="2995044"/>
            <a:ext cx="8707336" cy="83083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DADDE7"/>
              </a:solidFill>
            </a:endParaRPr>
          </a:p>
        </p:txBody>
      </p:sp>
      <p:sp>
        <p:nvSpPr>
          <p:cNvPr id="3" name="TextBox 2">
            <a:extLst>
              <a:ext uri="{FF2B5EF4-FFF2-40B4-BE49-F238E27FC236}">
                <a16:creationId xmlns:a16="http://schemas.microsoft.com/office/drawing/2014/main" id="{AB6813A8-06B0-061B-1F27-14F86080B3D5}"/>
              </a:ext>
            </a:extLst>
          </p:cNvPr>
          <p:cNvSpPr txBox="1"/>
          <p:nvPr/>
        </p:nvSpPr>
        <p:spPr>
          <a:xfrm>
            <a:off x="1917844" y="3081071"/>
            <a:ext cx="8354196" cy="646331"/>
          </a:xfrm>
          <a:prstGeom prst="rect">
            <a:avLst/>
          </a:prstGeom>
          <a:noFill/>
        </p:spPr>
        <p:txBody>
          <a:bodyPr wrap="square">
            <a:spAutoFit/>
          </a:bodyPr>
          <a:lstStyle/>
          <a:p>
            <a:pPr algn="ctr" fontAlgn="base"/>
            <a:r>
              <a:rPr lang="en-US" b="1" dirty="0">
                <a:solidFill>
                  <a:schemeClr val="bg1"/>
                </a:solidFill>
              </a:rPr>
              <a:t>If validated questionnaires cannot be used, open-ended and non-judgmental questions in clinical practice should be used:</a:t>
            </a:r>
            <a:r>
              <a:rPr lang="en-US" dirty="0">
                <a:solidFill>
                  <a:schemeClr val="bg1"/>
                </a:solidFill>
              </a:rPr>
              <a:t>​</a:t>
            </a:r>
          </a:p>
        </p:txBody>
      </p:sp>
      <p:sp>
        <p:nvSpPr>
          <p:cNvPr id="7" name="TextBox 6">
            <a:extLst>
              <a:ext uri="{FF2B5EF4-FFF2-40B4-BE49-F238E27FC236}">
                <a16:creationId xmlns:a16="http://schemas.microsoft.com/office/drawing/2014/main" id="{B911837A-664A-EE29-2D83-A716E4BDD99A}"/>
              </a:ext>
            </a:extLst>
          </p:cNvPr>
          <p:cNvSpPr txBox="1"/>
          <p:nvPr/>
        </p:nvSpPr>
        <p:spPr>
          <a:xfrm>
            <a:off x="1158445" y="4157964"/>
            <a:ext cx="9879625" cy="1200329"/>
          </a:xfrm>
          <a:prstGeom prst="rect">
            <a:avLst/>
          </a:prstGeom>
          <a:noFill/>
        </p:spPr>
        <p:txBody>
          <a:bodyPr wrap="square">
            <a:spAutoFit/>
          </a:bodyPr>
          <a:lstStyle/>
          <a:p>
            <a:pPr algn="ctr"/>
            <a:r>
              <a:rPr lang="en-GB" sz="2400" b="1" i="0" u="none" strike="noStrike" dirty="0">
                <a:solidFill>
                  <a:schemeClr val="tx2"/>
                </a:solidFill>
                <a:effectLst/>
                <a:latin typeface="Arial" panose="020B0604020202020204" pitchFamily="34" charset="0"/>
              </a:rPr>
              <a:t>“Most people miss doses of their medication at some point in time, what has your experience been with your AED in the past week? How many doses do you think you have missed?”</a:t>
            </a:r>
            <a:r>
              <a:rPr lang="en-GB" sz="2400" b="0" i="0" dirty="0">
                <a:solidFill>
                  <a:schemeClr val="tx2"/>
                </a:solidFill>
                <a:effectLst/>
                <a:latin typeface="Arial" panose="020B0604020202020204" pitchFamily="34" charset="0"/>
              </a:rPr>
              <a:t>​</a:t>
            </a:r>
            <a:endParaRPr lang="en-US" sz="2400" dirty="0">
              <a:solidFill>
                <a:schemeClr val="tx2"/>
              </a:solidFill>
            </a:endParaRPr>
          </a:p>
        </p:txBody>
      </p:sp>
    </p:spTree>
    <p:extLst>
      <p:ext uri="{BB962C8B-B14F-4D97-AF65-F5344CB8AC3E}">
        <p14:creationId xmlns:p14="http://schemas.microsoft.com/office/powerpoint/2010/main" val="389757476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left)">
                                      <p:cBhvr>
                                        <p:cTn id="7" dur="500"/>
                                        <p:tgtEl>
                                          <p:spTgt spid="24"/>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left)">
                                      <p:cBhvr>
                                        <p:cTn id="10" dur="500"/>
                                        <p:tgtEl>
                                          <p:spTgt spid="5"/>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3"/>
                                        </p:tgtEl>
                                        <p:attrNameLst>
                                          <p:attrName>style.visibility</p:attrName>
                                        </p:attrNameLst>
                                      </p:cBhvr>
                                      <p:to>
                                        <p:strVal val="visible"/>
                                      </p:to>
                                    </p:set>
                                    <p:animEffect transition="in" filter="wipe(left)">
                                      <p:cBhvr>
                                        <p:cTn id="13" dur="500"/>
                                        <p:tgtEl>
                                          <p:spTgt spid="3"/>
                                        </p:tgtEl>
                                      </p:cBhvr>
                                    </p:animEffect>
                                  </p:childTnLst>
                                </p:cTn>
                              </p:par>
                              <p:par>
                                <p:cTn id="14" presetID="22" presetClass="entr" presetSubtype="8" fill="hold" grpId="0" nodeType="withEffect">
                                  <p:stCondLst>
                                    <p:cond delay="500"/>
                                  </p:stCondLst>
                                  <p:childTnLst>
                                    <p:set>
                                      <p:cBhvr>
                                        <p:cTn id="15" dur="1" fill="hold">
                                          <p:stCondLst>
                                            <p:cond delay="0"/>
                                          </p:stCondLst>
                                        </p:cTn>
                                        <p:tgtEl>
                                          <p:spTgt spid="7"/>
                                        </p:tgtEl>
                                        <p:attrNameLst>
                                          <p:attrName>style.visibility</p:attrName>
                                        </p:attrNameLst>
                                      </p:cBhvr>
                                      <p:to>
                                        <p:strVal val="visible"/>
                                      </p:to>
                                    </p:set>
                                    <p:animEffect transition="in" filter="wipe(left)">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5" grpId="0" animBg="1"/>
      <p:bldP spid="3" grpId="0"/>
      <p:bldP spid="7" grpId="0"/>
    </p:bldLst>
  </p:timing>
</p:sld>
</file>

<file path=ppt/theme/theme1.xml><?xml version="1.0" encoding="utf-8"?>
<a:theme xmlns:a="http://schemas.openxmlformats.org/drawingml/2006/main" name="AES 2024 Society Template">
  <a:themeElements>
    <a:clrScheme name="AES 2025">
      <a:dk1>
        <a:srgbClr val="051C2C"/>
      </a:dk1>
      <a:lt1>
        <a:srgbClr val="FFFFFF"/>
      </a:lt1>
      <a:dk2>
        <a:srgbClr val="002454"/>
      </a:dk2>
      <a:lt2>
        <a:srgbClr val="960048"/>
      </a:lt2>
      <a:accent1>
        <a:srgbClr val="592C82"/>
      </a:accent1>
      <a:accent2>
        <a:srgbClr val="5887DA"/>
      </a:accent2>
      <a:accent3>
        <a:srgbClr val="5B6670"/>
      </a:accent3>
      <a:accent4>
        <a:srgbClr val="0099A8"/>
      </a:accent4>
      <a:accent5>
        <a:srgbClr val="F09F54"/>
      </a:accent5>
      <a:accent6>
        <a:srgbClr val="7B868C"/>
      </a:accent6>
      <a:hlink>
        <a:srgbClr val="0099A8"/>
      </a:hlink>
      <a:folHlink>
        <a:srgbClr val="F09F54"/>
      </a:folHlink>
    </a:clrScheme>
    <a:fontScheme name="Custom 215">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ES_2025_Society_Template_v2" id="{19D703B9-9EEE-854F-A391-F88B001A54CD}" vid="{B2C4E453-41FE-3D4B-BA70-1A0D3B77251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AES 2024 Society Template</Template>
  <TotalTime>8300</TotalTime>
  <Words>1488</Words>
  <Application>Microsoft Macintosh PowerPoint</Application>
  <PresentationFormat>Widescreen</PresentationFormat>
  <Paragraphs>263</Paragraphs>
  <Slides>22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22</vt:i4>
      </vt:variant>
    </vt:vector>
  </HeadingPairs>
  <TitlesOfParts>
    <vt:vector size="25" baseType="lpstr">
      <vt:lpstr>Arial</vt:lpstr>
      <vt:lpstr>System Font Regular</vt:lpstr>
      <vt:lpstr>AES 2024 Society Template</vt:lpstr>
      <vt:lpstr>Adherence to ​Anti-seizure Medications​</vt:lpstr>
      <vt:lpstr>What is adherence?​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Nicole Rodriguez</dc:creator>
  <cp:lastModifiedBy>Victoria Kloss</cp:lastModifiedBy>
  <cp:revision>3</cp:revision>
  <dcterms:created xsi:type="dcterms:W3CDTF">2025-06-25T13:01:34Z</dcterms:created>
  <dcterms:modified xsi:type="dcterms:W3CDTF">2026-03-04T15:16:04Z</dcterms:modified>
</cp:coreProperties>
</file>