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500" r:id="rId5"/>
    <p:sldId id="501" r:id="rId6"/>
    <p:sldId id="502" r:id="rId7"/>
    <p:sldId id="503" r:id="rId8"/>
    <p:sldId id="504" r:id="rId9"/>
    <p:sldId id="505" r:id="rId10"/>
    <p:sldId id="506" r:id="rId11"/>
    <p:sldId id="507" r:id="rId12"/>
    <p:sldId id="508" r:id="rId13"/>
    <p:sldId id="509" r:id="rId14"/>
    <p:sldId id="510" r:id="rId15"/>
    <p:sldId id="511" r:id="rId16"/>
    <p:sldId id="512" r:id="rId17"/>
    <p:sldId id="513" r:id="rId18"/>
    <p:sldId id="514" r:id="rId19"/>
    <p:sldId id="515" r:id="rId20"/>
    <p:sldId id="516" r:id="rId21"/>
    <p:sldId id="517" r:id="rId22"/>
    <p:sldId id="518" r:id="rId23"/>
    <p:sldId id="519" r:id="rId24"/>
    <p:sldId id="520" r:id="rId25"/>
    <p:sldId id="521" r:id="rId26"/>
    <p:sldId id="522" r:id="rId27"/>
    <p:sldId id="523" r:id="rId28"/>
    <p:sldId id="524" r:id="rId29"/>
    <p:sldId id="525" r:id="rId30"/>
    <p:sldId id="526" r:id="rId31"/>
    <p:sldId id="527" r:id="rId32"/>
    <p:sldId id="528" r:id="rId33"/>
    <p:sldId id="529" r:id="rId34"/>
    <p:sldId id="530" r:id="rId35"/>
    <p:sldId id="531" r:id="rId36"/>
    <p:sldId id="532" r:id="rId37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aching Slides" id="{6B6F41E5-ADE0-4049-9D03-C1D5A213C170}">
          <p14:sldIdLst>
            <p14:sldId id="500"/>
            <p14:sldId id="501"/>
            <p14:sldId id="502"/>
            <p14:sldId id="503"/>
            <p14:sldId id="504"/>
            <p14:sldId id="505"/>
            <p14:sldId id="506"/>
            <p14:sldId id="507"/>
            <p14:sldId id="508"/>
            <p14:sldId id="509"/>
            <p14:sldId id="510"/>
            <p14:sldId id="511"/>
            <p14:sldId id="512"/>
            <p14:sldId id="513"/>
            <p14:sldId id="514"/>
            <p14:sldId id="515"/>
            <p14:sldId id="516"/>
            <p14:sldId id="517"/>
            <p14:sldId id="518"/>
            <p14:sldId id="519"/>
            <p14:sldId id="520"/>
            <p14:sldId id="521"/>
            <p14:sldId id="522"/>
            <p14:sldId id="523"/>
            <p14:sldId id="524"/>
            <p14:sldId id="525"/>
            <p14:sldId id="526"/>
            <p14:sldId id="527"/>
            <p14:sldId id="528"/>
            <p14:sldId id="529"/>
            <p14:sldId id="530"/>
            <p14:sldId id="531"/>
            <p14:sldId id="53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DE7"/>
    <a:srgbClr val="A1A8BC"/>
    <a:srgbClr val="122459"/>
    <a:srgbClr val="5A668B"/>
    <a:srgbClr val="FFF1E6"/>
    <a:srgbClr val="F7D7B9"/>
    <a:srgbClr val="F09C4D"/>
    <a:srgbClr val="F3B982"/>
    <a:srgbClr val="E5F4F5"/>
    <a:srgbClr val="B9E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36" autoAdjust="0"/>
    <p:restoredTop sz="96461" autoAdjust="0"/>
  </p:normalViewPr>
  <p:slideViewPr>
    <p:cSldViewPr snapToGrid="0" showGuides="1">
      <p:cViewPr varScale="1">
        <p:scale>
          <a:sx n="127" d="100"/>
          <a:sy n="127" d="100"/>
        </p:scale>
        <p:origin x="656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2" d="100"/>
        <a:sy n="62" d="100"/>
      </p:scale>
      <p:origin x="0" y="5146"/>
    </p:cViewPr>
  </p:sorterViewPr>
  <p:notesViewPr>
    <p:cSldViewPr snapToGrid="0">
      <p:cViewPr varScale="1">
        <p:scale>
          <a:sx n="117" d="100"/>
          <a:sy n="117" d="100"/>
        </p:scale>
        <p:origin x="464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9E0E8-7078-484F-B952-24E19316F184}" type="datetimeFigureOut">
              <a:rPr lang="en-US" smtClean="0">
                <a:latin typeface="Arial" panose="020B0604020202020204" pitchFamily="34" charset="0"/>
              </a:rPr>
              <a:t>8/4/26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67384-6885-7A47-BDC5-58C7CFF4F056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28176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BBEB936B-FE89-4344-982F-3EA728D5E6E3}" type="datetimeFigureOut">
              <a:rPr lang="en-GB" smtClean="0"/>
              <a:pPr/>
              <a:t>04/08/2026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43007C13-8B10-4110-B449-2E65250C90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86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89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377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566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754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EE5DE6-BA5C-01D2-7BA6-811F1AA80605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-7151"/>
            <a:ext cx="12192000" cy="6865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66" y="2085818"/>
            <a:ext cx="11247336" cy="984251"/>
          </a:xfrm>
        </p:spPr>
        <p:txBody>
          <a:bodyPr/>
          <a:lstStyle>
            <a:lvl1pPr>
              <a:defRPr sz="54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22AC0F9-6B01-A7B2-C09F-ECFD5DC6E9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458" y="4422433"/>
            <a:ext cx="11244880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pPr lvl="0"/>
            <a:r>
              <a:rPr lang="en-US" dirty="0"/>
              <a:t>Click to edit Subline text styles 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785B9623-3A5E-76D6-87C6-7F7B8F24F8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458" y="5260679"/>
            <a:ext cx="2969288" cy="2577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chemeClr val="bg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64DFBC-B5FD-5AA5-D7C3-430A8BE19CD4}"/>
              </a:ext>
            </a:extLst>
          </p:cNvPr>
          <p:cNvSpPr txBox="1">
            <a:spLocks/>
          </p:cNvSpPr>
          <p:nvPr userDrawn="1"/>
        </p:nvSpPr>
        <p:spPr>
          <a:xfrm>
            <a:off x="11183217" y="6337277"/>
            <a:ext cx="533400" cy="1968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377" rtl="0" eaLnBrk="1" latinLnBrk="0" hangingPunct="1">
              <a:defRPr sz="95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AA3FBC-51B8-426A-8893-284E5C1F6D1D}" type="slidenum">
              <a:rPr lang="en-GB" smtClean="0">
                <a:solidFill>
                  <a:schemeClr val="bg1"/>
                </a:solidFill>
              </a:rPr>
              <a:pPr/>
              <a:t>‹#›</a:t>
            </a:fld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2A5408D-3580-A4FD-8725-8F90415ED5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0572" y="392386"/>
            <a:ext cx="2697524" cy="117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4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EE5DE6-BA5C-01D2-7BA6-811F1AA80605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-7151"/>
            <a:ext cx="12192000" cy="68651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84F43B-4111-2DE6-22D7-7CEC9B312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066" y="2085818"/>
            <a:ext cx="11247336" cy="984251"/>
          </a:xfrm>
        </p:spPr>
        <p:txBody>
          <a:bodyPr/>
          <a:lstStyle>
            <a:lvl1pPr>
              <a:defRPr sz="5400" b="0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8ADB7D6-1B67-9FD3-7391-BE3EA645FA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458" y="4422433"/>
            <a:ext cx="11244880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pPr lvl="0"/>
            <a:r>
              <a:rPr lang="en-US" dirty="0"/>
              <a:t>Click to edit Subline text styles 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B6C51EE7-AF10-0BAE-0C3E-4EA8239E06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458" y="5260679"/>
            <a:ext cx="2969288" cy="2577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chemeClr val="tx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6264081-A351-8140-3875-C4C39CF2799A}"/>
              </a:ext>
            </a:extLst>
          </p:cNvPr>
          <p:cNvSpPr txBox="1">
            <a:spLocks/>
          </p:cNvSpPr>
          <p:nvPr userDrawn="1"/>
        </p:nvSpPr>
        <p:spPr>
          <a:xfrm>
            <a:off x="11183217" y="6337277"/>
            <a:ext cx="533400" cy="1968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377" rtl="0" eaLnBrk="1" latinLnBrk="0" hangingPunct="1">
              <a:defRPr sz="95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AA3FBC-51B8-426A-8893-284E5C1F6D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5C71A6-6B99-223B-D891-09689FEB9F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0573" y="390182"/>
            <a:ext cx="2697523" cy="117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20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EE5DE6-BA5C-01D2-7BA6-811F1AA80605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-7151"/>
            <a:ext cx="12192000" cy="6865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17341" y="1850944"/>
            <a:ext cx="5299276" cy="1901168"/>
          </a:xfrm>
        </p:spPr>
        <p:txBody>
          <a:bodyPr/>
          <a:lstStyle>
            <a:lvl1pPr>
              <a:defRPr sz="48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divider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22AC0F9-6B01-A7B2-C09F-ECFD5DC6E9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7341" y="4272887"/>
            <a:ext cx="5299276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pPr lvl="0"/>
            <a:r>
              <a:rPr lang="en-US" dirty="0"/>
              <a:t>Click to edit Subline text styles 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8A609C5-6303-531A-5467-B1F1C82ABA3F}"/>
              </a:ext>
            </a:extLst>
          </p:cNvPr>
          <p:cNvSpPr txBox="1">
            <a:spLocks/>
          </p:cNvSpPr>
          <p:nvPr userDrawn="1"/>
        </p:nvSpPr>
        <p:spPr>
          <a:xfrm>
            <a:off x="11183217" y="6337277"/>
            <a:ext cx="533400" cy="1968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377" rtl="0" eaLnBrk="1" latinLnBrk="0" hangingPunct="1">
              <a:defRPr sz="95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AA3FBC-51B8-426A-8893-284E5C1F6D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608FD30-F2AF-224D-B781-1DAF3D745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1702" y="6329340"/>
            <a:ext cx="5946369" cy="2127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US" sz="950" b="0" i="0" smtClean="0">
                <a:solidFill>
                  <a:schemeClr val="tx1"/>
                </a:solidFill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4086945-C434-63AE-1F95-CC41513BFB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264" y="5590319"/>
            <a:ext cx="1940986" cy="84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1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EE5DE6-BA5C-01D2-7BA6-811F1AA80605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-7151"/>
            <a:ext cx="12192000" cy="6865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17341" y="1850944"/>
            <a:ext cx="5299276" cy="1901168"/>
          </a:xfrm>
        </p:spPr>
        <p:txBody>
          <a:bodyPr/>
          <a:lstStyle>
            <a:lvl1pPr>
              <a:defRPr sz="48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divider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22AC0F9-6B01-A7B2-C09F-ECFD5DC6E9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7341" y="4272887"/>
            <a:ext cx="5299276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pPr lvl="0"/>
            <a:r>
              <a:rPr lang="en-US" dirty="0"/>
              <a:t>Click to edit Subline text styles 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41CE1C-1880-488C-31D1-2DA368548E64}"/>
              </a:ext>
            </a:extLst>
          </p:cNvPr>
          <p:cNvSpPr txBox="1">
            <a:spLocks/>
          </p:cNvSpPr>
          <p:nvPr userDrawn="1"/>
        </p:nvSpPr>
        <p:spPr>
          <a:xfrm>
            <a:off x="11183217" y="6337277"/>
            <a:ext cx="533400" cy="1968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377" rtl="0" eaLnBrk="1" latinLnBrk="0" hangingPunct="1">
              <a:defRPr sz="95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AA3FBC-51B8-426A-8893-284E5C1F6D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CBB6249-A0B5-E06B-0431-C1EDEB153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1702" y="6329340"/>
            <a:ext cx="5946369" cy="2127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US" sz="950" b="0" i="0" smtClean="0">
                <a:solidFill>
                  <a:schemeClr val="tx1"/>
                </a:solidFill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51CF40A-0550-CD23-2B95-5D451E72AC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5475" y="5589809"/>
            <a:ext cx="1951472" cy="84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4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AF63A1C-B852-3D32-7A73-DB26DE143BAE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-7151"/>
            <a:ext cx="12192000" cy="6865151"/>
          </a:xfrm>
          <a:prstGeom prst="rect">
            <a:avLst/>
          </a:prstGeom>
          <a:ln>
            <a:noFill/>
          </a:ln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4C16175-6A43-E9E4-2FE0-56005D175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DEB5E80-C3B8-E038-0FF4-86F7819DC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628" y="1704369"/>
            <a:ext cx="11250710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05A778A-B632-4C77-8FC7-22267BF04B29}"/>
              </a:ext>
            </a:extLst>
          </p:cNvPr>
          <p:cNvSpPr txBox="1">
            <a:spLocks/>
          </p:cNvSpPr>
          <p:nvPr userDrawn="1"/>
        </p:nvSpPr>
        <p:spPr>
          <a:xfrm>
            <a:off x="11183217" y="6337277"/>
            <a:ext cx="533400" cy="1968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377" rtl="0" eaLnBrk="1" latinLnBrk="0" hangingPunct="1">
              <a:defRPr sz="95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AA3FBC-51B8-426A-8893-284E5C1F6D1D}" type="slidenum">
              <a:rPr lang="en-GB" smtClean="0">
                <a:solidFill>
                  <a:schemeClr val="bg1"/>
                </a:solidFill>
              </a:rPr>
              <a:pPr/>
              <a:t>‹#›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EE3FE3C-B139-634C-A77A-E056CCE63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1702" y="6329340"/>
            <a:ext cx="5946369" cy="2127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US" sz="950" b="0" i="0" smtClean="0">
                <a:solidFill>
                  <a:schemeClr val="bg1"/>
                </a:solidFill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D6292DE-A42D-3B2E-2928-1370DF30CF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9596" y="437277"/>
            <a:ext cx="1226004" cy="53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2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C709493-A01C-5493-7EE7-4D973C0A3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627" y="466627"/>
            <a:ext cx="11250714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8BB28C0-BFD3-6615-F552-3616243B7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C904CB1-72BF-8BFA-044D-35148957DB20}"/>
              </a:ext>
            </a:extLst>
          </p:cNvPr>
          <p:cNvSpPr txBox="1">
            <a:spLocks/>
          </p:cNvSpPr>
          <p:nvPr userDrawn="1"/>
        </p:nvSpPr>
        <p:spPr>
          <a:xfrm>
            <a:off x="11183217" y="6337277"/>
            <a:ext cx="533400" cy="19685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377" rtl="0" eaLnBrk="1" latinLnBrk="0" hangingPunct="1">
              <a:defRPr sz="95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AA3FBC-51B8-426A-8893-284E5C1F6D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891FD2E-7D17-29B5-94C0-3415757B13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1702" y="6329340"/>
            <a:ext cx="5946369" cy="2127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US" sz="950" b="0" i="0" smtClean="0">
                <a:solidFill>
                  <a:schemeClr val="tx1"/>
                </a:solidFill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33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CBE7D1-7F70-F8DD-E1BA-AB4DB8F54229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-3575"/>
            <a:ext cx="12192000" cy="686515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8233679-3937-E6C3-BC40-96A10BCA79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8914" y="2589100"/>
            <a:ext cx="3801679" cy="16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9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329FF2-09C9-253A-88DC-6A6B33F46266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-3575"/>
            <a:ext cx="12192000" cy="686515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F23913-A060-18E6-FCC7-A22D2FBA9D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2141" y="2586530"/>
            <a:ext cx="3819484" cy="166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8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BA17E7-2401-629E-8F76-9DBF6ABA6C31}"/>
              </a:ext>
            </a:extLst>
          </p:cNvPr>
          <p:cNvPicPr>
            <a:picLocks/>
          </p:cNvPicPr>
          <p:nvPr userDrawn="1"/>
        </p:nvPicPr>
        <p:blipFill>
          <a:blip r:embed="rId10"/>
          <a:srcRect/>
          <a:stretch/>
        </p:blipFill>
        <p:spPr>
          <a:xfrm>
            <a:off x="0" y="-7151"/>
            <a:ext cx="12192000" cy="686515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6627" y="466627"/>
            <a:ext cx="11250714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5B0A5-F3F0-0362-9557-002D8852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3217" y="6337277"/>
            <a:ext cx="533400" cy="19685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50" b="1" i="0">
                <a:solidFill>
                  <a:schemeClr val="tx1"/>
                </a:solidFill>
                <a:latin typeface="+mn-lt"/>
              </a:defRPr>
            </a:lvl1pPr>
          </a:lstStyle>
          <a:p>
            <a:fld id="{33AA3FBC-51B8-426A-8893-284E5C1F6D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8F6B279-56C5-3C64-3DE9-655FB63443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1702" y="6329340"/>
            <a:ext cx="5946369" cy="2127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US" sz="950" b="0" i="0" smtClean="0">
                <a:solidFill>
                  <a:schemeClr val="tx1"/>
                </a:solidFill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D9012C3-709C-264E-E978-FF3AA2A58F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0009" y="6122528"/>
            <a:ext cx="1226004" cy="53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63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6" r:id="rId3"/>
    <p:sldLayoutId id="2147483692" r:id="rId4"/>
    <p:sldLayoutId id="2147483650" r:id="rId5"/>
    <p:sldLayoutId id="2147483676" r:id="rId6"/>
    <p:sldLayoutId id="2147483688" r:id="rId7"/>
    <p:sldLayoutId id="2147483682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01168" indent="-201168" algn="l" defTabSz="914377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•"/>
        <a:defRPr sz="2000" b="0" i="0" kern="1200">
          <a:solidFill>
            <a:srgbClr val="000000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1pPr>
      <a:lvl2pPr marL="420624" indent="-182880" algn="l" defTabSz="914377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–"/>
        <a:defRPr sz="1800" b="0" i="0" kern="1200">
          <a:solidFill>
            <a:srgbClr val="000000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2pPr>
      <a:lvl3pPr marL="612648" indent="-182880" algn="l" defTabSz="914377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3pPr>
      <a:lvl4pPr marL="822960" indent="-182880" algn="l" defTabSz="914377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4"/>
        </a:buClr>
        <a:buFont typeface="System Font Regular"/>
        <a:buChar char="–"/>
        <a:defRPr sz="1800" b="0" i="0" kern="1200">
          <a:solidFill>
            <a:srgbClr val="000000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4pPr>
      <a:lvl5pPr marL="999719" indent="-182880" algn="l" defTabSz="914377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4" pos="7381" userDrawn="1">
          <p15:clr>
            <a:srgbClr val="F26B43"/>
          </p15:clr>
        </p15:guide>
        <p15:guide id="5" orient="horz" pos="40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46309C42-57C4-D6A6-8D31-BB332F2A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066" y="2085818"/>
            <a:ext cx="11247336" cy="984251"/>
          </a:xfrm>
        </p:spPr>
        <p:txBody>
          <a:bodyPr/>
          <a:lstStyle>
            <a:lvl1pPr>
              <a:defRPr sz="5400" b="0" i="0">
                <a:solidFill>
                  <a:schemeClr val="bg1"/>
                </a:solidFill>
              </a:defRPr>
            </a:lvl1pPr>
          </a:lstStyle>
          <a:p>
            <a:r>
              <a:rPr lang="en-US" b="1" dirty="0"/>
              <a:t>Management of Infantile Epilepsy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00407F5A-B63E-BBA2-00F2-25334E8F49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458" y="4422433"/>
            <a:ext cx="11244880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r>
              <a:rPr lang="en-US" dirty="0"/>
              <a:t>An educational slide set — American Epilepsy Society Clinical Practice Guideline (2026)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D05D8B9-A9F5-B31A-D6D1-2076ADC6D9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458" y="5260679"/>
            <a:ext cx="2969288" cy="2577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chemeClr val="bg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r>
              <a:rPr lang="en-US" dirty="0"/>
              <a:t>Evidence-based recommendations for infants 1 month to &lt;36 months of age</a:t>
            </a:r>
          </a:p>
        </p:txBody>
      </p:sp>
    </p:spTree>
    <p:extLst>
      <p:ext uri="{BB962C8B-B14F-4D97-AF65-F5344CB8AC3E}">
        <p14:creationId xmlns:p14="http://schemas.microsoft.com/office/powerpoint/2010/main" val="267691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Levetiracetam (I-A-1)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May increase seizure freedom vs no levetiracetam (RR 0.34, 95% CI 0.20–0.45); NNT 1.51. Desirable effects moderate, undesirable effects small.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Levetiracetam vs phenobarbital (I-A-4)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Seizure freedom at 6 months 40.2% with levetiracetam vs 15.8% with phenobarbital (OR 4.2, 95% CI 1.3–14); NNT 4.1.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Valproate in uncertain etiology (I-A-2)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Desirable effects small in new-onset disease; hepatotoxicity risk, especially in POLG and mitochondrial disorders, drives the recommendation against use.</a:t>
            </a:r>
          </a:p>
          <a:p>
            <a:pPr>
              <a:spcAft>
                <a:spcPts val="15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Combination levetiracetam + valproate: </a:t>
            </a:r>
            <a:r>
              <a:rPr lang="en-US" sz="1800" dirty="0"/>
              <a:t>no recommendation was made — the panel prioritized comparison of combination vs levetiracetam alone (as opposed to valproate alone) as a future research question.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1: Evidence and rationale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800" b="1" dirty="0"/>
              <a:t>Levetiracetam is a reasonable first-line ASM</a:t>
            </a:r>
            <a:r>
              <a:rPr lang="en-US" sz="1800" dirty="0"/>
              <a:t> for infants with new-onset epilepsy and is preferred over phenobarbital.</a:t>
            </a:r>
          </a:p>
          <a:p>
            <a:pPr>
              <a:spcAft>
                <a:spcPts val="600"/>
              </a:spcAft>
            </a:pPr>
            <a:r>
              <a:rPr lang="en-US" sz="1800" b="1" dirty="0"/>
              <a:t>Avoid valproate when the epilepsy etiology is uncertain</a:t>
            </a:r>
            <a:r>
              <a:rPr lang="en-US" sz="1800" dirty="0"/>
              <a:t>; obtain genetic testing to exclude POLG before considering it.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Etiology and seizure type matter:  see Case 2 for focal epilepsy, where oxcarbazepine is preferred over levetiracetam.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Most recommendations rest on very low certainty evidence; individualize using shared decision-making.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Back to the question: </a:t>
            </a:r>
            <a:r>
              <a:rPr lang="en-US" sz="1800" b="1" dirty="0">
                <a:solidFill>
                  <a:srgbClr val="0099A8"/>
                </a:solidFill>
              </a:rPr>
              <a:t>Answer A:  Start levetiracetam.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1: Summary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A161874-F978-545A-865E-32AEE2B5F3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7341" y="1850944"/>
            <a:ext cx="5299276" cy="1901168"/>
          </a:xfrm>
        </p:spPr>
        <p:txBody>
          <a:bodyPr/>
          <a:lstStyle>
            <a:lvl1pPr>
              <a:defRPr sz="4800" b="0" i="0">
                <a:solidFill>
                  <a:schemeClr val="tx1"/>
                </a:solidFill>
              </a:defRPr>
            </a:lvl1pPr>
          </a:lstStyle>
          <a:p>
            <a:r>
              <a:rPr lang="en-US" b="1" dirty="0"/>
              <a:t>Case 2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9607DD91-0165-F567-24CF-52FE9AADC0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7341" y="3016122"/>
            <a:ext cx="5299276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r>
              <a:rPr lang="en-US" dirty="0"/>
              <a:t>New-onset focal epilepsy: choosing an agent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3E44F-8E59-50BE-60E7-9DC4B47113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02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Clinical vignette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10-month-old with new-onset focal epilepsy; MRI shows a focal structural lesion. Generalized epilepsy and Dravet syndrome are not suspected.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400"/>
              </a:spcAft>
              <a:buNone/>
            </a:pPr>
            <a:r>
              <a:rPr lang="en-US" sz="1800" dirty="0"/>
              <a:t>Beyond levetiracetam, how should first-line therapy be tailored for focal epilepsy?</a:t>
            </a:r>
          </a:p>
          <a:p>
            <a:pPr>
              <a:spcAft>
                <a:spcPts val="280"/>
              </a:spcAft>
              <a:buNone/>
            </a:pPr>
            <a:r>
              <a:rPr lang="en-US" sz="1800" b="1" dirty="0"/>
              <a:t>A.  </a:t>
            </a:r>
            <a:r>
              <a:rPr lang="en-US" sz="1800" dirty="0"/>
              <a:t>Oxcarbazepine may be preferred over levetiracetam for focal epilepsy</a:t>
            </a:r>
          </a:p>
          <a:p>
            <a:pPr>
              <a:spcAft>
                <a:spcPts val="280"/>
              </a:spcAft>
              <a:buNone/>
            </a:pPr>
            <a:r>
              <a:rPr lang="en-US" sz="1800" b="1" dirty="0"/>
              <a:t>B.  </a:t>
            </a:r>
            <a:r>
              <a:rPr lang="en-US" sz="1800" dirty="0"/>
              <a:t>Lacosamide is a reasonable option</a:t>
            </a:r>
          </a:p>
          <a:p>
            <a:pPr>
              <a:spcAft>
                <a:spcPts val="280"/>
              </a:spcAft>
              <a:buNone/>
            </a:pPr>
            <a:r>
              <a:rPr lang="en-US" sz="1800" b="1" dirty="0"/>
              <a:t>C.  </a:t>
            </a:r>
            <a:r>
              <a:rPr lang="en-US" sz="1800" dirty="0"/>
              <a:t>Either topiramate or carbamazepine is acceptable</a:t>
            </a:r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D.  </a:t>
            </a:r>
            <a:r>
              <a:rPr lang="en-US" sz="1800" dirty="0"/>
              <a:t>All of the above are supported, depending on the clinical context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2: New-onset focal epilepsy — choosing an agent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I-A-3  Oxcarbazepine over levetiracetam (focal)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For new-onset </a:t>
            </a:r>
            <a:r>
              <a:rPr lang="en-US" sz="1800" b="1" dirty="0"/>
              <a:t>focal</a:t>
            </a:r>
            <a:r>
              <a:rPr lang="en-US" sz="1800" dirty="0"/>
              <a:t> epilepsy, the panel </a:t>
            </a:r>
            <a:r>
              <a:rPr lang="en-US" sz="1800" b="1" dirty="0"/>
              <a:t>suggests oxcarbazepine rather than levetiracetam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Seizure freedom 74% with oxcarbazepine vs 41% with levetiracetam (RR 1.79, 95% CI 1.33–2.41); NNT 3.08.</a:t>
            </a:r>
          </a:p>
          <a:p>
            <a:pPr lvl="2">
              <a:spcAft>
                <a:spcPts val="600"/>
              </a:spcAft>
            </a:pPr>
            <a:r>
              <a:rPr lang="en-US" sz="1800" b="1" dirty="0"/>
              <a:t>Contraindicated</a:t>
            </a:r>
            <a:r>
              <a:rPr lang="en-US" sz="1800" dirty="0"/>
              <a:t> in generalized epilepsy and Dravet syndrome; use caution with sodium-channel disorders and in patients with hypersensitivity reactions (SJS, HLA predisposition).</a:t>
            </a:r>
          </a:p>
          <a:p>
            <a:pPr>
              <a:spcAft>
                <a:spcPts val="150"/>
              </a:spcAft>
              <a:buNone/>
            </a:pPr>
            <a:endParaRPr lang="en-US" sz="1800" dirty="0"/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I-A-6  Lacosamide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The panel </a:t>
            </a:r>
            <a:r>
              <a:rPr lang="en-US" sz="1800" b="1" dirty="0"/>
              <a:t>suggests lacosamide rather than no lacosamide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May increase seizure freedom (RR 0.54, 95% CI 0.45–0.65); NNT 2.86. Consider ECG monitoring where arrhythmia risk exists.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2: Focal epilepsy — oxcarbazepine and lacosamide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Either agent is acceptable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The panel </a:t>
            </a:r>
            <a:r>
              <a:rPr lang="en-US" sz="1800" b="1" dirty="0"/>
              <a:t>suggests treatment with either topiramate or carbamazepine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No clinically meaningful difference in seizure freedom (RR 1.06, 95% CI 0.78–1.44); undesirable effects small.</a:t>
            </a:r>
          </a:p>
          <a:p>
            <a:pPr>
              <a:spcAft>
                <a:spcPts val="150"/>
              </a:spcAft>
              <a:buNone/>
            </a:pPr>
            <a:endParaRPr lang="en-US" sz="1800" dirty="0"/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Prefer topiramate when…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Carbamazepine is contraindicated; risk of hypersensitivity reactions (SJS, HLA predisposition); SCN1A disorders.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Prefer carbamazepine when…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Focal epilepsy or certain channelopathies (KCNQ2, KCNQ3, SCN2A).</a:t>
            </a:r>
          </a:p>
          <a:p>
            <a:pPr lvl="1">
              <a:spcAft>
                <a:spcPts val="600"/>
              </a:spcAft>
            </a:pPr>
            <a:r>
              <a:rPr lang="en-US" sz="1800" b="1" dirty="0"/>
              <a:t>Carbamazepine is contraindicated in Dravet syndrome</a:t>
            </a:r>
            <a:r>
              <a:rPr lang="en-US" sz="1800" dirty="0"/>
              <a:t>; topiramate is FDA-approved only from age 2 years and warrants caution with the ketogenic diet.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2: Topiramate or carbamazepine (I-A-5)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800" b="1" dirty="0"/>
              <a:t>Match the drug to the seizure type and etiology.</a:t>
            </a:r>
            <a:r>
              <a:rPr lang="en-US" sz="1800" dirty="0"/>
              <a:t> For new-onset focal epilepsy, oxcarbazepine may be preferred over levetiracetam.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Lacosamide is a reasonable additional option; monitor for cardiac conduction effects in at-risk infants.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Topiramate and carbamazepine are interchangeable first-line choices, guided by contraindications and hypersensitivity risk.</a:t>
            </a:r>
          </a:p>
          <a:p>
            <a:pPr>
              <a:spcAft>
                <a:spcPts val="600"/>
              </a:spcAft>
            </a:pPr>
            <a:r>
              <a:rPr lang="en-US" sz="1800" b="1" dirty="0">
                <a:solidFill>
                  <a:srgbClr val="960048"/>
                </a:solidFill>
              </a:rPr>
              <a:t>Beware sodium-channel agents (oxcarbazepine, carbamazepine, phenytoin) in Dravet syndrome and certain channelopathies.</a:t>
            </a:r>
          </a:p>
          <a:p>
            <a:pPr>
              <a:spcAft>
                <a:spcPts val="200"/>
              </a:spcAft>
              <a:buNone/>
            </a:pPr>
            <a:endParaRPr lang="en-US" sz="1800" b="1" dirty="0">
              <a:solidFill>
                <a:srgbClr val="960048"/>
              </a:solidFill>
            </a:endParaRPr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Back to the question: </a:t>
            </a:r>
            <a:r>
              <a:rPr lang="en-US" sz="1800" b="1" dirty="0">
                <a:solidFill>
                  <a:srgbClr val="0099A8"/>
                </a:solidFill>
              </a:rPr>
              <a:t>Answer D: all are supported, depending on context.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2: Summary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A161874-F978-545A-865E-32AEE2B5F3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7341" y="1850944"/>
            <a:ext cx="5299276" cy="1901168"/>
          </a:xfrm>
        </p:spPr>
        <p:txBody>
          <a:bodyPr/>
          <a:lstStyle>
            <a:lvl1pPr>
              <a:defRPr sz="4800" b="0" i="0">
                <a:solidFill>
                  <a:schemeClr val="tx1"/>
                </a:solidFill>
              </a:defRPr>
            </a:lvl1pPr>
          </a:lstStyle>
          <a:p>
            <a:r>
              <a:rPr lang="en-US" b="1" dirty="0"/>
              <a:t>Case 3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9607DD91-0165-F567-24CF-52FE9AADC0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7341" y="3016122"/>
            <a:ext cx="5299276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r>
              <a:rPr lang="en-US" dirty="0"/>
              <a:t>Drug-resistant epilepsy: pharmacologic options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3E44F-8E59-50BE-60E7-9DC4B47113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02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Clinical vignette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20-month-old with focal epilepsy of unknown etiology. Seizures persist despite two appropriately chosen and dosed ASMs.</a:t>
            </a:r>
          </a:p>
          <a:p>
            <a:pPr lvl="1">
              <a:spcAft>
                <a:spcPts val="600"/>
              </a:spcAft>
            </a:pPr>
            <a:r>
              <a:rPr lang="en-US" sz="1800" b="1" dirty="0"/>
              <a:t>This meets the definition of drug-resistant epilepsy (DRE)</a:t>
            </a:r>
            <a:r>
              <a:rPr lang="en-US" sz="1800" dirty="0"/>
              <a:t> — an estimated 35–65% of infants with epilepsy.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380"/>
              </a:spcAft>
              <a:buNone/>
            </a:pPr>
            <a:r>
              <a:rPr lang="en-US" sz="1800" dirty="0"/>
              <a:t>Which pharmacologic options does the guideline support in DRE?</a:t>
            </a:r>
          </a:p>
          <a:p>
            <a:pPr>
              <a:spcAft>
                <a:spcPts val="260"/>
              </a:spcAft>
              <a:buNone/>
            </a:pPr>
            <a:r>
              <a:rPr lang="en-US" sz="1800" b="1" dirty="0"/>
              <a:t>A.  </a:t>
            </a:r>
            <a:r>
              <a:rPr lang="en-US" sz="1800" dirty="0"/>
              <a:t>Valproate (with POLG testing) or topiramate</a:t>
            </a:r>
          </a:p>
          <a:p>
            <a:pPr>
              <a:spcAft>
                <a:spcPts val="260"/>
              </a:spcAft>
              <a:buNone/>
            </a:pPr>
            <a:r>
              <a:rPr lang="en-US" sz="1800" b="1" dirty="0"/>
              <a:t>B.  </a:t>
            </a:r>
            <a:r>
              <a:rPr lang="en-US" sz="1800" dirty="0"/>
              <a:t>Lamotrigine or rufinamide</a:t>
            </a:r>
          </a:p>
          <a:p>
            <a:pPr>
              <a:spcAft>
                <a:spcPts val="260"/>
              </a:spcAft>
              <a:buNone/>
            </a:pPr>
            <a:r>
              <a:rPr lang="en-US" sz="1800" b="1" dirty="0"/>
              <a:t>C.  </a:t>
            </a:r>
            <a:r>
              <a:rPr lang="en-US" sz="1800" dirty="0"/>
              <a:t>Brivaracetam; stiripentol if drug-resistant Dravet syndrome</a:t>
            </a:r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D.  </a:t>
            </a:r>
            <a:r>
              <a:rPr lang="en-US" sz="1800" dirty="0"/>
              <a:t>All of the above are conditionally suggested options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3: Drug-resistant infantile epilepsy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I-B-1  Valproate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valproate rather than no valproate</a:t>
            </a:r>
            <a:r>
              <a:rPr lang="en-US" sz="1800" dirty="0"/>
              <a:t> in DRE.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Exclude POLG variants first; monitor for hepatotoxicity; with the ketogenic diet, monitor carnitine and vitamin D.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I-B-2  Topiramate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topiramate rather than no topiramate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Low CoE)</a:t>
            </a:r>
            <a:r>
              <a:rPr lang="en-US" sz="1800" dirty="0"/>
              <a:t>  NNT 5.21.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On the ketogenic diet, increased risk of metabolic acidosis and kidney stones.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I-B-3  Lamotrigine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lamotrigine rather than no lamotrigine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Requires slow titration; SJS risk rises with concomitant valproate; contraindicated in Dravet syndrome.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3: DRE pharmacology — valproate, topiramate, lamotrigine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500"/>
              </a:spcAft>
              <a:buNone/>
            </a:pPr>
            <a:r>
              <a:rPr lang="en-US" sz="1800" dirty="0"/>
              <a:t>Freedman D, Babatunde I, Morgan RL, et al. American Epilepsy Society Clinical Practice Guideline: Infantile Epilepsy. </a:t>
            </a:r>
            <a:r>
              <a:rPr lang="en-US" sz="1800" i="1" dirty="0"/>
              <a:t>Epilepsy Currents</a:t>
            </a:r>
            <a:r>
              <a:rPr lang="en-US" sz="1800" dirty="0"/>
              <a:t>. 2026;26(3):174–202. doi:10.1177/15357597261433266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Scope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Evidence-based recommendations for pharmacological, dietary, and surgical therapy of epilepsy in infants and children 1 month to &lt;36 months of age.</a:t>
            </a:r>
          </a:p>
          <a:p>
            <a:pPr lvl="1">
              <a:spcAft>
                <a:spcPts val="600"/>
              </a:spcAft>
            </a:pPr>
            <a:r>
              <a:rPr lang="en-US" sz="1800" b="1" dirty="0"/>
              <a:t>West syndrome and infantile spasms are excluded</a:t>
            </a:r>
            <a:r>
              <a:rPr lang="en-US" b="1" dirty="0"/>
              <a:t>, 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b="1" dirty="0"/>
              <a:t> </a:t>
            </a:r>
            <a:r>
              <a:rPr lang="en-US" sz="1800" dirty="0"/>
              <a:t>separate treatment guidance already exists for infantile epileptic spasms.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Multidisciplinary panel including epileptologists, neurosurgeons, pharmacists, dietitians, and parent/caregiver representatives.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Updated a PCORI-funded AHRQ/ECRI systematic review using GRADE methodology; added studies through September 2025.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American Epilepsy Society Clinical Practice Guideline: Infantile Epilepsy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I-B-4  Rufinamide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rufinamide rather than no rufinamide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May increase seizure freedom (RR 0.81) and reduce seizure frequency; greatest reductions in LGS, atonic, and tonic seizures. FDA-approved from 12 months.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I-B-5  Stiripentol (drug-resistant Dravet syndrome)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stiripentol</a:t>
            </a:r>
            <a:r>
              <a:rPr lang="en-US" sz="1800" dirty="0"/>
              <a:t> for drug-resistant Dravet syndrome, </a:t>
            </a:r>
            <a:r>
              <a:rPr lang="en-US" sz="1800" b="1" dirty="0"/>
              <a:t>with concomitant clobazam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A second-line agent in the international Dravet consensus; dispensed via specialty pharmacy.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I-B-6  Brivaracetam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brivaracetam rather than no brivaracetam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May increase seizure freedom (RR 0.86); FDA-approved from 1 month for partial-onset seizures.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3: DRE pharmacology — rufinamide, stiripentol, brivaracetam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800" b="1" dirty="0"/>
              <a:t>DRE = persistent seizures despite two appropriate ASMs.</a:t>
            </a:r>
            <a:r>
              <a:rPr lang="en-US" sz="1800" dirty="0"/>
              <a:t> Confirm the diagnosis and re-evaluate etiology.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Conditionally supported options include valproate, topiramate, lamotrigine, rufinamide, and brivaracetam; stiripentol (with clobazam) for drug-resistant Dravet syndrome.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All are conditional recommendations on low or very low certainty evidence — choice is individualized by seizure type, etiology, tolerability, and access.</a:t>
            </a:r>
          </a:p>
          <a:p>
            <a:pPr>
              <a:spcAft>
                <a:spcPts val="600"/>
              </a:spcAft>
            </a:pPr>
            <a:r>
              <a:rPr lang="en-US" sz="1800" b="1" dirty="0"/>
              <a:t>Critically, DRE should prompt timely referral</a:t>
            </a:r>
            <a:r>
              <a:rPr lang="en-US" sz="1800" dirty="0"/>
              <a:t> to a pediatric epilepsy center to evaluate dietary and surgical therapy (Cases 4 and 5).</a:t>
            </a:r>
          </a:p>
          <a:p>
            <a:pPr>
              <a:spcAft>
                <a:spcPts val="15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Back to the question: </a:t>
            </a:r>
            <a:r>
              <a:rPr lang="en-US" sz="1800" b="1" dirty="0">
                <a:solidFill>
                  <a:srgbClr val="0099A8"/>
                </a:solidFill>
              </a:rPr>
              <a:t>Answer D: all are conditionally suggested options.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3: Summary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A161874-F978-545A-865E-32AEE2B5F3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7341" y="1850944"/>
            <a:ext cx="5299276" cy="1901168"/>
          </a:xfrm>
        </p:spPr>
        <p:txBody>
          <a:bodyPr/>
          <a:lstStyle>
            <a:lvl1pPr>
              <a:defRPr sz="4800" b="0" i="0">
                <a:solidFill>
                  <a:schemeClr val="tx1"/>
                </a:solidFill>
              </a:defRPr>
            </a:lvl1pPr>
          </a:lstStyle>
          <a:p>
            <a:r>
              <a:rPr lang="en-US" b="1" dirty="0"/>
              <a:t>Case 4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9607DD91-0165-F567-24CF-52FE9AADC0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7341" y="3016122"/>
            <a:ext cx="5299276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r>
              <a:rPr lang="en-US" dirty="0"/>
              <a:t>Dietary therapy for drug-resistant epilepsy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3E44F-8E59-50BE-60E7-9DC4B47113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02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Clinical vignette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18-month-old with drug-resistant epilepsy after multiple ASMs. Family asks about non-drug options; the child is not yet a surgical candidate.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Dietary therapy is considered after failure of two appropriate ASMs, or earlier/first-line in GLUT1 deficiency or PDH.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380"/>
              </a:spcAft>
              <a:buNone/>
            </a:pPr>
            <a:r>
              <a:rPr lang="en-US" sz="1800" dirty="0"/>
              <a:t>Which dietary approach does the guideline support for a child &lt;24 months?</a:t>
            </a:r>
          </a:p>
          <a:p>
            <a:pPr>
              <a:spcAft>
                <a:spcPts val="280"/>
              </a:spcAft>
              <a:buNone/>
            </a:pPr>
            <a:r>
              <a:rPr lang="en-US" sz="1800" b="1" dirty="0"/>
              <a:t>A.  </a:t>
            </a:r>
            <a:r>
              <a:rPr lang="en-US" sz="1800" dirty="0"/>
              <a:t>Classic ketogenic diet</a:t>
            </a:r>
          </a:p>
          <a:p>
            <a:pPr>
              <a:spcAft>
                <a:spcPts val="280"/>
              </a:spcAft>
              <a:buNone/>
            </a:pPr>
            <a:r>
              <a:rPr lang="en-US" sz="1800" b="1" dirty="0"/>
              <a:t>B.  </a:t>
            </a:r>
            <a:r>
              <a:rPr lang="en-US" sz="1800" dirty="0"/>
              <a:t>Modified Atkins diet</a:t>
            </a:r>
          </a:p>
          <a:p>
            <a:pPr>
              <a:spcAft>
                <a:spcPts val="280"/>
              </a:spcAft>
              <a:buNone/>
            </a:pPr>
            <a:r>
              <a:rPr lang="en-US" sz="1800" b="1" dirty="0"/>
              <a:t>C.  </a:t>
            </a:r>
            <a:r>
              <a:rPr lang="en-US" sz="1800" dirty="0"/>
              <a:t>Low glycemic index treatment</a:t>
            </a:r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D.  </a:t>
            </a:r>
            <a:r>
              <a:rPr lang="en-US" sz="1800" dirty="0"/>
              <a:t>Any of the three is equally preferred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4: Dietary therapy for drug-resistant epilepsy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II-A  Ketogenic diet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a ketogenic diet rather than no ketogenic diet</a:t>
            </a:r>
            <a:r>
              <a:rPr lang="en-US" sz="1800" dirty="0"/>
              <a:t> in DRE. </a:t>
            </a:r>
            <a:r>
              <a:rPr lang="en-US" sz="1800" i="1" dirty="0">
                <a:solidFill>
                  <a:srgbClr val="5B6670"/>
                </a:solidFill>
              </a:rPr>
              <a:t>(Conditional, Low CoE)</a:t>
            </a:r>
            <a:r>
              <a:rPr lang="en-US" sz="1800" dirty="0"/>
              <a:t>  NNT 5.65 at 12 months.</a:t>
            </a:r>
          </a:p>
          <a:p>
            <a:pPr lvl="2">
              <a:spcAft>
                <a:spcPts val="600"/>
              </a:spcAft>
            </a:pPr>
            <a:r>
              <a:rPr lang="en-US" sz="1800" b="1" dirty="0"/>
              <a:t>Classic ketogenic diet is preferred for children &lt;24 months</a:t>
            </a:r>
            <a:r>
              <a:rPr lang="en-US" sz="1800" dirty="0"/>
              <a:t>; better response with genetic etiologies; may be first-line in GLUT1 or PDH.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II-C  Ketogenic diet over modified Atkins diet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the ketogenic diet rather than the modified Atkins diet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Low CoE)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960048"/>
                </a:solidFill>
              </a:rPr>
              <a:t>II-B  Modified Atkins diet — suggested against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against the modified Atkins diet</a:t>
            </a:r>
            <a:r>
              <a:rPr lang="en-US" sz="1800" dirty="0"/>
              <a:t> in children &lt;24 months; it may be a reasonable alternative only if the ketogenic diet cannot be accessed or tolerated. </a:t>
            </a:r>
            <a:r>
              <a:rPr lang="en-US" sz="1800" i="1" dirty="0">
                <a:solidFill>
                  <a:srgbClr val="5B6670"/>
                </a:solidFill>
              </a:rPr>
              <a:t>(Conditional, Low CoE)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II-D  Age 24 to &lt;36 months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Panel </a:t>
            </a:r>
            <a:r>
              <a:rPr lang="en-US" sz="1800" b="1" dirty="0"/>
              <a:t>suggests either modified Atkins diet or low glycemic index treatment</a:t>
            </a:r>
            <a:r>
              <a:rPr lang="en-US" sz="1800" dirty="0"/>
              <a:t>; above 24 months, any diet can be used. </a:t>
            </a:r>
            <a:r>
              <a:rPr lang="en-US" sz="1800" i="1" dirty="0">
                <a:solidFill>
                  <a:srgbClr val="5B6670"/>
                </a:solidFill>
              </a:rPr>
              <a:t>(Conditional, Low CoE)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4: Dietary recommendations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800" b="1" dirty="0"/>
              <a:t>The classic ketogenic diet is the preferred dietary therapy for infants &lt;24 months</a:t>
            </a:r>
            <a:r>
              <a:rPr lang="en-US" sz="1800" dirty="0"/>
              <a:t> with drug-resistant epilepsy.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Preferred due to higher efficacy and the more exact nutritional calculations needed during rapid growth at this age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Consider dietary therapy early, even first-line, in GLUT1 deficiency and PDH.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Dietary therapy is a complex, multidisciplinary intervention (dietitian, neurologist, nursing, social work) with meaningful cost, equity, and feasibility considerations.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Screen for contraindications (e.g., fatty-acid oxidation defects, carnitine and pyruvate carboxylase deficiencies, porphyria) before initiation.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Back to the question: </a:t>
            </a:r>
            <a:r>
              <a:rPr lang="en-US" sz="1800" b="1" dirty="0">
                <a:solidFill>
                  <a:srgbClr val="0099A8"/>
                </a:solidFill>
              </a:rPr>
              <a:t>Answer A: classic ketogenic diet for a child &lt;24 months.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4: Summary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A161874-F978-545A-865E-32AEE2B5F3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7341" y="1850944"/>
            <a:ext cx="5299276" cy="1901168"/>
          </a:xfrm>
        </p:spPr>
        <p:txBody>
          <a:bodyPr/>
          <a:lstStyle>
            <a:lvl1pPr>
              <a:defRPr sz="4800" b="0" i="0">
                <a:solidFill>
                  <a:schemeClr val="tx1"/>
                </a:solidFill>
              </a:defRPr>
            </a:lvl1pPr>
          </a:lstStyle>
          <a:p>
            <a:r>
              <a:rPr lang="en-US" b="1" dirty="0"/>
              <a:t>Case 5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9607DD91-0165-F567-24CF-52FE9AADC0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7341" y="3016122"/>
            <a:ext cx="5299276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r>
              <a:rPr lang="en-US" dirty="0"/>
              <a:t>Epilepsy surgery in infancy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3E44F-8E59-50BE-60E7-9DC4B47113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02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Clinical vignette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8-month-old with drug-resistant epilepsy and MRI showing hemimegalencephaly (holohemispheric structural pathology).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Uncontrolled seizures in this critical developmental window carry risk to cognition and a risk of SUDEP.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380"/>
              </a:spcAft>
              <a:buNone/>
            </a:pPr>
            <a:r>
              <a:rPr lang="en-US" sz="1800" dirty="0"/>
              <a:t>What is the guideline's position on surgery for this infant?</a:t>
            </a:r>
          </a:p>
          <a:p>
            <a:pPr>
              <a:spcAft>
                <a:spcPts val="280"/>
              </a:spcAft>
              <a:buNone/>
            </a:pPr>
            <a:r>
              <a:rPr lang="en-US" sz="1800" b="1" dirty="0"/>
              <a:t>A.  </a:t>
            </a:r>
            <a:r>
              <a:rPr lang="en-US" sz="1800" dirty="0"/>
              <a:t>Continue adding antiseizure medications before considering surgery</a:t>
            </a:r>
          </a:p>
          <a:p>
            <a:pPr>
              <a:spcAft>
                <a:spcPts val="280"/>
              </a:spcAft>
              <a:buNone/>
            </a:pPr>
            <a:r>
              <a:rPr lang="en-US" sz="1800" b="1" dirty="0"/>
              <a:t>B.  </a:t>
            </a:r>
            <a:r>
              <a:rPr lang="en-US" sz="1800" dirty="0"/>
              <a:t>Strong recommendation for hemispherectomy / hemispherotomy</a:t>
            </a:r>
          </a:p>
          <a:p>
            <a:pPr>
              <a:spcAft>
                <a:spcPts val="280"/>
              </a:spcAft>
              <a:buNone/>
            </a:pPr>
            <a:r>
              <a:rPr lang="en-US" sz="1800" b="1" dirty="0"/>
              <a:t>C.  </a:t>
            </a:r>
            <a:r>
              <a:rPr lang="en-US" sz="1800" dirty="0"/>
              <a:t>Surgery is not appropriate under 12 months of age</a:t>
            </a:r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D.  </a:t>
            </a:r>
            <a:r>
              <a:rPr lang="en-US" sz="1800" dirty="0"/>
              <a:t>Vagus nerve stimulation is first-line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5: Epilepsy surgery in infancy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960048"/>
                </a:solidFill>
              </a:rPr>
              <a:t>III-A  Hemispherectomy / </a:t>
            </a:r>
            <a:r>
              <a:rPr lang="en-US" sz="1900" b="1" dirty="0" err="1">
                <a:solidFill>
                  <a:srgbClr val="960048"/>
                </a:solidFill>
              </a:rPr>
              <a:t>hemispherotomy</a:t>
            </a:r>
            <a:r>
              <a:rPr lang="en-US" sz="1900" b="1" dirty="0">
                <a:solidFill>
                  <a:srgbClr val="960048"/>
                </a:solidFill>
              </a:rPr>
              <a:t>:  STRONG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For holohemispheric DRE from select pathologies (hemimegalencephaly, Rasmussen's encephalitis, Sturge-Weber, perinatal stroke, hemispheric cortical dysplasia), the panel </a:t>
            </a:r>
            <a:r>
              <a:rPr lang="en-US" sz="1800" b="1" dirty="0"/>
              <a:t>recommends</a:t>
            </a:r>
            <a:r>
              <a:rPr lang="en-US" sz="1800" dirty="0"/>
              <a:t> surgery. </a:t>
            </a:r>
            <a:r>
              <a:rPr lang="en-US" sz="1800" i="1" dirty="0">
                <a:solidFill>
                  <a:srgbClr val="5B6670"/>
                </a:solidFill>
              </a:rPr>
              <a:t>(Strong,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Decreases failure to achieve seizure freedom (RR 0.32, 95% CI 0.19–0.55); NNT 1.42; seizure freedom in up to 70–90% of selected cases.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960048"/>
                </a:solidFill>
              </a:rPr>
              <a:t>III-B  Focal / multilobar resection or disconnection:  STRONG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For drug-resistant focal or lesional epilepsy, the panel </a:t>
            </a:r>
            <a:r>
              <a:rPr lang="en-US" sz="1800" b="1" dirty="0"/>
              <a:t>recommends</a:t>
            </a:r>
            <a:r>
              <a:rPr lang="en-US" sz="1800" dirty="0"/>
              <a:t> intralobar, multilobar, or focal resection or posterior disconnection. </a:t>
            </a:r>
            <a:r>
              <a:rPr lang="en-US" sz="1800" i="1" dirty="0">
                <a:solidFill>
                  <a:srgbClr val="5B6670"/>
                </a:solidFill>
              </a:rPr>
              <a:t>(Strong,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Decreases failure to achieve seizure freedom (RR 0.42, 95% CI 0.34–0.53); NNT 1.59.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III-C  Supratentorial tumor resection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For tumor-related epilepsy, the panel </a:t>
            </a:r>
            <a:r>
              <a:rPr lang="en-US" sz="1800" b="1" dirty="0"/>
              <a:t>suggests</a:t>
            </a:r>
            <a:r>
              <a:rPr lang="en-US" sz="1800" dirty="0"/>
              <a:t> supratentorial tumor resection.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5: Surgical recommendations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800" b="1" dirty="0"/>
              <a:t>These are the guideline's only two strong recommendations</a:t>
            </a:r>
            <a:r>
              <a:rPr lang="en-US" sz="1800" dirty="0"/>
              <a:t> — hemispherectomy/hemispherotomy (III-A) and focal/multilobar resection or disconnection (III-B).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Strength reflects the life-threatening nature of DRE from select pathologies and the high morbidity and mortality when left untreated, despite low certainty of evidence.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Surgery requires an experienced multidisciplinary team; ILAE Level 2 centers for extensive procedures or infants &lt;12 weeks. Communicate compassionately with families.</a:t>
            </a:r>
          </a:p>
          <a:p>
            <a:pPr>
              <a:spcAft>
                <a:spcPts val="600"/>
              </a:spcAft>
            </a:pPr>
            <a:r>
              <a:rPr lang="en-US" sz="1800" b="1" dirty="0"/>
              <a:t>Do not delay referral:  </a:t>
            </a:r>
            <a:r>
              <a:rPr lang="en-US" sz="1800" dirty="0"/>
              <a:t>Early surgery offers the best chance of seizure freedom and improved developmental outcomes.</a:t>
            </a:r>
          </a:p>
          <a:p>
            <a:pPr>
              <a:spcAft>
                <a:spcPts val="15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Back to the question: </a:t>
            </a:r>
            <a:r>
              <a:rPr lang="en-US" sz="1800" b="1" dirty="0">
                <a:solidFill>
                  <a:srgbClr val="0099A8"/>
                </a:solidFill>
              </a:rPr>
              <a:t>Answer B:  Strong recommendation for hemispherectomy/hemispherotomy.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5: Summary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Evidence base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Updated systematic review synthesizing 45 prior studies with new evidence identified through September 2025 (6248 records screened).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55 studies included: 18 pharmacotherapy, 13 dietary, 24 surgical.</a:t>
            </a:r>
          </a:p>
          <a:p>
            <a:pPr>
              <a:spcAft>
                <a:spcPts val="150"/>
              </a:spcAft>
              <a:buNone/>
            </a:pPr>
            <a:endParaRPr lang="en-US" sz="1800" dirty="0"/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PICO questions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Each question specifies Population, Intervention, Comparator, and patient-important Outcomes (e.g., seizure freedom, adverse events).</a:t>
            </a:r>
          </a:p>
          <a:p>
            <a:pPr>
              <a:spcAft>
                <a:spcPts val="150"/>
              </a:spcAft>
              <a:buNone/>
            </a:pPr>
            <a:endParaRPr lang="en-US" sz="1800" dirty="0"/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GRADE approach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Certainty of evidence rated from high to very low based on risk of bias, consistency, directness, precision, and publication bias.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Recommendations balance benefits, harms, patient values, feasibility, equity, and cost.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How were these guidelines developed?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50"/>
              </a:spcAft>
              <a:buNone/>
            </a:pPr>
            <a:r>
              <a:rPr lang="en-US" sz="1800" dirty="0"/>
              <a:t>Some interventions had insufficient in-scope evidence to support a recommendation (knowledge gaps):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5B6670"/>
                </a:solidFill>
              </a:rPr>
              <a:t>Phenytoin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Uncommonly used in infants (poor oral absorption, chronic adverse effects); primary use is IV fosphenytoin for status epilepticus, outside this scope.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5B6670"/>
                </a:solidFill>
              </a:rPr>
              <a:t>Vigabatrin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Available evidence was in epileptic spasms, which are excluded from this guideline.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5B6670"/>
                </a:solidFill>
              </a:rPr>
              <a:t>Levetiracetam + valproate combination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No recommendation; the more useful comparison (combination vs levetiracetam alone) is a future research priority.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5B6670"/>
                </a:solidFill>
              </a:rPr>
              <a:t>Vagus nerve stimulation (VNS)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Insufficient data in this age group; no evidence that VNS should not be pursued as palliative therapy in selected non-surgical candidates.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Where the panel made no recommendation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New-onset epilepsy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Levetiracetam is a reasonable first-line agent (preferred over phenobarbital); oxcarbazepine may be preferred for focal epilepsy; avoid valproate when etiology is uncertain.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Drug-resistant epilepsy:  pharmacology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Valproate, topiramate, lamotrigine, rufinamide, and brivaracetam are conditionally suggested; stiripentol with clobazam for drug-resistant Dravet syndrome.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Dietary therapy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Classic ketogenic diet is preferred for infants &lt;24 months; consider early in GLUT1 deficiency and PDH.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Surgery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Two strong recommendations: hemispherectomy/hemispherotomy for select holohemispheric pathologies, and focal/multilobar resection or disconnection for focal or lesional DRE.</a:t>
            </a:r>
          </a:p>
          <a:p>
            <a:pPr>
              <a:spcAft>
                <a:spcPts val="12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0099A8"/>
                </a:solidFill>
              </a:rPr>
              <a:t>Refer drug-resistant infants to a specialized pediatric epilepsy center early.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In summary: back to our objectives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Guideline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Freedman D, Yozawitz E, et al., on behalf of the American Epilepsy Society Infantile Epilepsy Guideline Work Group.</a:t>
            </a:r>
          </a:p>
          <a:p>
            <a:pPr lvl="1">
              <a:spcAft>
                <a:spcPts val="600"/>
              </a:spcAft>
            </a:pPr>
            <a:r>
              <a:rPr lang="en-US" sz="1800" i="1" dirty="0"/>
              <a:t>Epilepsy Currents</a:t>
            </a:r>
            <a:r>
              <a:rPr lang="en-US" sz="1800" dirty="0"/>
              <a:t> 2026;26(3):174–202. doi:10.1177/15357597261433266.</a:t>
            </a:r>
          </a:p>
          <a:p>
            <a:pPr>
              <a:spcAft>
                <a:spcPts val="150"/>
              </a:spcAft>
              <a:buNone/>
            </a:pPr>
            <a:endParaRPr lang="en-US" sz="1800" dirty="0"/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Work Group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A multidisciplinary panel of epileptologists, neurosurgeons, pharmacists, and dietitians, together with parent and caregiver advocate representatives.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Methodologic support provided by the Evidence Foundation; evidence base derived from the PCORI-funded AHRQ/ECRI systematic review.</a:t>
            </a:r>
          </a:p>
          <a:p>
            <a:pPr>
              <a:spcAft>
                <a:spcPts val="15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Full guideline and clinical decision tools: </a:t>
            </a:r>
            <a:r>
              <a:rPr lang="en-US" sz="1800" dirty="0"/>
              <a:t>aesnet.org  |  journals.sagepub.com/home/epi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Acknowledgements &amp; resources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430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960048"/>
                </a:solidFill>
              </a:rPr>
              <a:t>Strong recommendation: “the panel recommends”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Most individuals would want the recommended course of action; only a small proportion would not.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Clinicians: most patients should follow this course; formal decision aids usually not needed.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Conditional recommendation:  “the panel suggests”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The majority would want the suggested course, but many would not.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Clinicians: different choices will be appropriate for different patients; shared decision-making and decision aids are valuable.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b="1" dirty="0"/>
              <a:t>Note: </a:t>
            </a:r>
            <a:r>
              <a:rPr lang="en-US" sz="1800" dirty="0"/>
              <a:t>Most recommendations in this guideline are conditional and based on low or very low certainty of evidence. Only two recommendations, both surgical, are strong.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How to interpret the recommendations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  <a:buNone/>
            </a:pPr>
            <a:r>
              <a:rPr lang="en-US" sz="1800" dirty="0"/>
              <a:t>By the end of this session, you should be able to: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Describe recommended first- and second-line antiseizure medications for infants with new-onset epilepsy.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Apply guidance on drug choice by seizure type and etiology, including agents to avoid.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Outline pharmacologic options for drug-resistant infantile epilepsy.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Recognize the role and timing of dietary therapy, particularly the ketogenic diet.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Identify surgical candidates and understand the two strong recommendations for epilepsy surgery.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Objectives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A161874-F978-545A-865E-32AEE2B5F3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7341" y="1850944"/>
            <a:ext cx="5299276" cy="1901168"/>
          </a:xfrm>
        </p:spPr>
        <p:txBody>
          <a:bodyPr/>
          <a:lstStyle>
            <a:lvl1pPr>
              <a:defRPr sz="4800" b="0" i="0">
                <a:solidFill>
                  <a:schemeClr val="tx1"/>
                </a:solidFill>
              </a:defRPr>
            </a:lvl1pPr>
          </a:lstStyle>
          <a:p>
            <a:r>
              <a:rPr lang="en-US" b="1" dirty="0"/>
              <a:t>Case 1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9607DD91-0165-F567-24CF-52FE9AADC0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7341" y="3016122"/>
            <a:ext cx="5299276" cy="8257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  <a:lvl2pPr marL="195067" indent="0">
              <a:buNone/>
              <a:defRPr sz="2667"/>
            </a:lvl2pPr>
            <a:lvl3pPr marL="377943" indent="0">
              <a:buNone/>
              <a:defRPr sz="2667"/>
            </a:lvl3pPr>
            <a:lvl4pPr marL="1371566" indent="0">
              <a:buNone/>
              <a:defRPr sz="2667"/>
            </a:lvl4pPr>
            <a:lvl5pPr marL="1828754" indent="0">
              <a:buNone/>
              <a:defRPr sz="2667"/>
            </a:lvl5pPr>
          </a:lstStyle>
          <a:p>
            <a:r>
              <a:rPr lang="en-US" dirty="0"/>
              <a:t>New-onset infantile epilepsy: first-line therapy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3E44F-8E59-50BE-60E7-9DC4B47113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02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2554"/>
                </a:solidFill>
              </a:rPr>
              <a:t>Clinical vignette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14-month-old, previously developing normally, presents with new-onset focal seizures with impaired awareness.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MRI brain: unremarkable. EEG: focal epileptiform discharges. Genetic testing pending.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No prior antiseizure medication (ASM) exposure. No history of severe behavioral disorder.</a:t>
            </a:r>
          </a:p>
          <a:p>
            <a:pPr>
              <a:spcAft>
                <a:spcPts val="25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0099A8"/>
                </a:solidFill>
              </a:rPr>
              <a:t>This is new-onset epilepsy in an infant 1 month to &lt;36 months of age.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The guideline addresses first-line pharmacologic choices and agents to avoid in this setting.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1: New-onset infantile epilepsy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  <a:buNone/>
            </a:pPr>
            <a:r>
              <a:rPr lang="en-US" sz="1800" dirty="0"/>
              <a:t>Which initial antiseizure medication approach is best supported for this infant with new-onset epilepsy?</a:t>
            </a:r>
          </a:p>
          <a:p>
            <a:pPr>
              <a:spcAft>
                <a:spcPts val="300"/>
              </a:spcAft>
              <a:buNone/>
            </a:pPr>
            <a:r>
              <a:rPr lang="en-US" sz="1800" b="1" dirty="0"/>
              <a:t>A.  </a:t>
            </a:r>
            <a:r>
              <a:rPr lang="en-US" sz="1800" dirty="0"/>
              <a:t>Start levetiracetam</a:t>
            </a:r>
          </a:p>
          <a:p>
            <a:pPr>
              <a:spcAft>
                <a:spcPts val="300"/>
              </a:spcAft>
              <a:buNone/>
            </a:pPr>
            <a:r>
              <a:rPr lang="en-US" sz="1800" b="1" dirty="0"/>
              <a:t>B.  </a:t>
            </a:r>
            <a:r>
              <a:rPr lang="en-US" sz="1800" dirty="0"/>
              <a:t>Start valproate</a:t>
            </a:r>
          </a:p>
          <a:p>
            <a:pPr>
              <a:spcAft>
                <a:spcPts val="300"/>
              </a:spcAft>
              <a:buNone/>
            </a:pPr>
            <a:r>
              <a:rPr lang="en-US" sz="1800" b="1" dirty="0"/>
              <a:t>C.  </a:t>
            </a:r>
            <a:r>
              <a:rPr lang="en-US" sz="1800" dirty="0"/>
              <a:t>Start phenobarbital</a:t>
            </a:r>
          </a:p>
          <a:p>
            <a:pPr>
              <a:spcAft>
                <a:spcPts val="300"/>
              </a:spcAft>
              <a:buNone/>
            </a:pPr>
            <a:r>
              <a:rPr lang="en-US" sz="1800" b="1" dirty="0"/>
              <a:t>D.  </a:t>
            </a:r>
            <a:r>
              <a:rPr lang="en-US" sz="1800" dirty="0"/>
              <a:t>Start levetiracetam plus valproate combination therapy</a:t>
            </a:r>
          </a:p>
          <a:p>
            <a:pPr>
              <a:spcAft>
                <a:spcPts val="200"/>
              </a:spcAft>
              <a:buNone/>
            </a:pPr>
            <a:endParaRPr lang="en-US" sz="1800" dirty="0"/>
          </a:p>
          <a:p>
            <a:pPr>
              <a:spcAft>
                <a:spcPts val="600"/>
              </a:spcAft>
              <a:buNone/>
            </a:pPr>
            <a:r>
              <a:rPr lang="en-US" sz="1800" i="1" dirty="0">
                <a:solidFill>
                  <a:srgbClr val="5B6670"/>
                </a:solidFill>
              </a:rPr>
              <a:t>Consider seizure type, etiology, and the balance of benefits and harms as you decide.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1: What would you do?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253A97-CE76-5C49-D693-4185B56255C3}"/>
              </a:ext>
            </a:extLst>
          </p:cNvPr>
          <p:cNvSpPr txBox="1">
            <a:spLocks/>
          </p:cNvSpPr>
          <p:nvPr/>
        </p:nvSpPr>
        <p:spPr>
          <a:xfrm>
            <a:off x="466627" y="1704369"/>
            <a:ext cx="11250711" cy="42417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168" indent="-20116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20624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612648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822960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System Font Regular"/>
              <a:buChar char="–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999719" indent="-18288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I-A-1  Levetiracetam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The panel </a:t>
            </a:r>
            <a:r>
              <a:rPr lang="en-US" sz="1800" b="1" dirty="0"/>
              <a:t>suggests levetiracetam rather than no levetiracetam</a:t>
            </a:r>
            <a:r>
              <a:rPr lang="en-US" sz="1800" dirty="0"/>
              <a:t>. Widely available, inexpensive, no routine lab monitoring.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Consider an alternative ASM in infants with a history of severe behavioral disorders.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0099A8"/>
                </a:solidFill>
              </a:rPr>
              <a:t>I-A-4  Levetiracetam over phenobarbital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The panel </a:t>
            </a:r>
            <a:r>
              <a:rPr lang="en-US" sz="1800" b="1" dirty="0"/>
              <a:t>suggests levetiracetam rather than phenobarbital</a:t>
            </a:r>
            <a:r>
              <a:rPr lang="en-US" sz="1800" dirty="0"/>
              <a:t>. </a:t>
            </a:r>
            <a:r>
              <a:rPr lang="en-US" sz="1800" i="1" dirty="0">
                <a:solidFill>
                  <a:srgbClr val="5B6670"/>
                </a:solidFill>
              </a:rPr>
              <a:t>(Conditional,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Prolonged phenobarbital use is associated with potential neurotoxicity and adverse cognitive effects.</a:t>
            </a:r>
          </a:p>
          <a:p>
            <a:pPr>
              <a:spcAft>
                <a:spcPts val="300"/>
              </a:spcAft>
              <a:buNone/>
            </a:pPr>
            <a:r>
              <a:rPr lang="en-US" sz="1900" b="1" dirty="0">
                <a:solidFill>
                  <a:srgbClr val="960048"/>
                </a:solidFill>
              </a:rPr>
              <a:t>I-A-2  Avoid valproate when etiology is uncertain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The panel </a:t>
            </a:r>
            <a:r>
              <a:rPr lang="en-US" sz="1800" b="1" dirty="0"/>
              <a:t>suggests against valproate</a:t>
            </a:r>
            <a:r>
              <a:rPr lang="en-US" sz="1800" dirty="0"/>
              <a:t> in new-onset epilepsy of uncertain etiology. </a:t>
            </a:r>
            <a:r>
              <a:rPr lang="en-US" sz="1800" i="1" dirty="0">
                <a:solidFill>
                  <a:srgbClr val="5B6670"/>
                </a:solidFill>
              </a:rPr>
              <a:t>(Conditional, Very Low CoE)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Genetic testing to exclude POLG variants should precede valproate; hepatotoxicity risk is increased in children &lt;2 years.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400330-CF7B-D3F5-DA43-CEAF7DE39C36}"/>
              </a:ext>
            </a:extLst>
          </p:cNvPr>
          <p:cNvSpPr txBox="1">
            <a:spLocks/>
          </p:cNvSpPr>
          <p:nvPr/>
        </p:nvSpPr>
        <p:spPr>
          <a:xfrm>
            <a:off x="466627" y="466627"/>
            <a:ext cx="9671605" cy="984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en-US" b="1" dirty="0"/>
              <a:t>Case 1: Recommendations for new-onset epilepsy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926E5-85C7-ABED-2C5C-0E0365C5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American Epilepsy Society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ES 2024 Society Template">
  <a:themeElements>
    <a:clrScheme name="AES 2025">
      <a:dk1>
        <a:srgbClr val="051C2C"/>
      </a:dk1>
      <a:lt1>
        <a:srgbClr val="FFFFFF"/>
      </a:lt1>
      <a:dk2>
        <a:srgbClr val="002454"/>
      </a:dk2>
      <a:lt2>
        <a:srgbClr val="960048"/>
      </a:lt2>
      <a:accent1>
        <a:srgbClr val="592C82"/>
      </a:accent1>
      <a:accent2>
        <a:srgbClr val="5887DA"/>
      </a:accent2>
      <a:accent3>
        <a:srgbClr val="5B6670"/>
      </a:accent3>
      <a:accent4>
        <a:srgbClr val="0099A8"/>
      </a:accent4>
      <a:accent5>
        <a:srgbClr val="F09F54"/>
      </a:accent5>
      <a:accent6>
        <a:srgbClr val="7B868C"/>
      </a:accent6>
      <a:hlink>
        <a:srgbClr val="0099A8"/>
      </a:hlink>
      <a:folHlink>
        <a:srgbClr val="F09F54"/>
      </a:folHlink>
    </a:clrScheme>
    <a:fontScheme name="Custom 21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S_2025_Society_Template_v2" id="{19D703B9-9EEE-854F-A391-F88B001A54CD}" vid="{B2C4E453-41FE-3D4B-BA70-1A0D3B7725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89b692c-0b3d-4da3-b2a8-8b969cd33cc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04B8141355BA4F9F321CB02DB186C2" ma:contentTypeVersion="12" ma:contentTypeDescription="Create a new document." ma:contentTypeScope="" ma:versionID="fff0ab26d172a9dffd119925147c6a21">
  <xsd:schema xmlns:xsd="http://www.w3.org/2001/XMLSchema" xmlns:xs="http://www.w3.org/2001/XMLSchema" xmlns:p="http://schemas.microsoft.com/office/2006/metadata/properties" xmlns:ns3="189b692c-0b3d-4da3-b2a8-8b969cd33cc4" targetNamespace="http://schemas.microsoft.com/office/2006/metadata/properties" ma:root="true" ma:fieldsID="5bf71fa0d94836851f84e083bc6aef15" ns3:_="">
    <xsd:import namespace="189b692c-0b3d-4da3-b2a8-8b969cd33cc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b692c-0b3d-4da3-b2a8-8b969cd33c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4AF191-C175-44EA-A89E-C2553B661579}">
  <ds:schemaRefs>
    <ds:schemaRef ds:uri="http://purl.org/dc/terms/"/>
    <ds:schemaRef ds:uri="http://schemas.openxmlformats.org/package/2006/metadata/core-properties"/>
    <ds:schemaRef ds:uri="http://purl.org/dc/dcmitype/"/>
    <ds:schemaRef ds:uri="189b692c-0b3d-4da3-b2a8-8b969cd33cc4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B70073C-DF3E-4E51-A952-A9FEE3E3F7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7DECAE-0006-4050-98FC-EB66812463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9b692c-0b3d-4da3-b2a8-8b969cd33c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AES 2024 Society Template</Template>
  <TotalTime>43</TotalTime>
  <Words>2984</Words>
  <Application>Microsoft Macintosh PowerPoint</Application>
  <PresentationFormat>Widescreen</PresentationFormat>
  <Paragraphs>279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System Font Regular</vt:lpstr>
      <vt:lpstr>AES 2024 Society Template</vt:lpstr>
      <vt:lpstr>Management of Infantile Epilepsy</vt:lpstr>
      <vt:lpstr>PowerPoint Presentation</vt:lpstr>
      <vt:lpstr>PowerPoint Presentation</vt:lpstr>
      <vt:lpstr>PowerPoint Presentation</vt:lpstr>
      <vt:lpstr>PowerPoint Presentation</vt:lpstr>
      <vt:lpstr>Case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2</vt:lpstr>
      <vt:lpstr>PowerPoint Presentation</vt:lpstr>
      <vt:lpstr>PowerPoint Presentation</vt:lpstr>
      <vt:lpstr>PowerPoint Presentation</vt:lpstr>
      <vt:lpstr>PowerPoint Presentation</vt:lpstr>
      <vt:lpstr>Case 3</vt:lpstr>
      <vt:lpstr>PowerPoint Presentation</vt:lpstr>
      <vt:lpstr>PowerPoint Presentation</vt:lpstr>
      <vt:lpstr>PowerPoint Presentation</vt:lpstr>
      <vt:lpstr>PowerPoint Presentation</vt:lpstr>
      <vt:lpstr>Case 4</vt:lpstr>
      <vt:lpstr>PowerPoint Presentation</vt:lpstr>
      <vt:lpstr>PowerPoint Presentation</vt:lpstr>
      <vt:lpstr>PowerPoint Presentation</vt:lpstr>
      <vt:lpstr>Case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Nicole Rodriguez</dc:creator>
  <cp:lastModifiedBy>Victoria Kloss</cp:lastModifiedBy>
  <cp:revision>6</cp:revision>
  <dcterms:created xsi:type="dcterms:W3CDTF">2025-06-25T13:01:34Z</dcterms:created>
  <dcterms:modified xsi:type="dcterms:W3CDTF">2026-08-04T19:34:44Z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0x0101003104B8141355BA4F9F321CB02DB186C2</vt:lpwstr>
  </property>
</Properties>
</file>